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1" r:id="rId2"/>
    <p:sldMasterId id="2147483677" r:id="rId3"/>
    <p:sldMasterId id="2147483682" r:id="rId4"/>
  </p:sldMasterIdLst>
  <p:notesMasterIdLst>
    <p:notesMasterId r:id="rId32"/>
  </p:notesMasterIdLst>
  <p:sldIdLst>
    <p:sldId id="260" r:id="rId5"/>
    <p:sldId id="268" r:id="rId6"/>
    <p:sldId id="266" r:id="rId7"/>
    <p:sldId id="257" r:id="rId8"/>
    <p:sldId id="269" r:id="rId9"/>
    <p:sldId id="258" r:id="rId10"/>
    <p:sldId id="272" r:id="rId11"/>
    <p:sldId id="273" r:id="rId12"/>
    <p:sldId id="274" r:id="rId13"/>
    <p:sldId id="277" r:id="rId14"/>
    <p:sldId id="279" r:id="rId15"/>
    <p:sldId id="280" r:id="rId16"/>
    <p:sldId id="281" r:id="rId17"/>
    <p:sldId id="282" r:id="rId18"/>
    <p:sldId id="283" r:id="rId19"/>
    <p:sldId id="284" r:id="rId20"/>
    <p:sldId id="271" r:id="rId21"/>
    <p:sldId id="286" r:id="rId22"/>
    <p:sldId id="287" r:id="rId23"/>
    <p:sldId id="288" r:id="rId24"/>
    <p:sldId id="289" r:id="rId25"/>
    <p:sldId id="290" r:id="rId26"/>
    <p:sldId id="291" r:id="rId27"/>
    <p:sldId id="292" r:id="rId28"/>
    <p:sldId id="264" r:id="rId29"/>
    <p:sldId id="285" r:id="rId30"/>
    <p:sldId id="263" r:id="rId31"/>
  </p:sldIdLst>
  <p:sldSz cx="12192000" cy="6858000"/>
  <p:notesSz cx="6858000" cy="9144000"/>
  <p:embeddedFontLst>
    <p:embeddedFont>
      <p:font typeface="Segoe UI Light" panose="020B0502040204020203" pitchFamily="34" charset="0"/>
      <p:regular r:id="rId33"/>
      <p:italic r:id="rId34"/>
    </p:embeddedFont>
    <p:embeddedFont>
      <p:font typeface="Calibri" panose="020F0502020204030204" pitchFamily="34"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Rabiohead" panose="020B0604020202020204" charset="0"/>
      <p:regular r:id="rId43"/>
    </p:embeddedFont>
    <p:embeddedFont>
      <p:font typeface="Verdana" panose="020B0604030504040204" pitchFamily="34" charset="0"/>
      <p:regular r:id="rId44"/>
      <p:bold r:id="rId45"/>
      <p:italic r:id="rId46"/>
      <p:boldItalic r:id="rId47"/>
    </p:embeddedFont>
    <p:embeddedFont>
      <p:font typeface="Consolas" panose="020B0609020204030204" pitchFamily="49" charset="0"/>
      <p:regular r:id="rId48"/>
      <p:bold r:id="rId49"/>
      <p:italic r:id="rId50"/>
      <p:boldItalic r:id="rId51"/>
    </p:embeddedFont>
    <p:embeddedFont>
      <p:font typeface="Segoe UI Semibold" panose="020B0702040204020203" pitchFamily="34" charset="0"/>
      <p:bold r:id="rId52"/>
      <p:boldItalic r:id="rId53"/>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664B77"/>
    <a:srgbClr val="DC3C00"/>
    <a:srgbClr val="F2F2F2"/>
    <a:srgbClr val="93D1FF"/>
    <a:srgbClr val="0072C5"/>
    <a:srgbClr val="0594FF"/>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varScale="1">
        <p:scale>
          <a:sx n="82" d="100"/>
          <a:sy n="82" d="100"/>
        </p:scale>
        <p:origin x="67" y="21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font" Target="fonts/font9.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2.fntdata"/><Relationship Id="rId5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8595D-823D-4C13-AB03-2A799184915F}" type="datetimeFigureOut">
              <a:rPr lang="es-ES" smtClean="0"/>
              <a:t>01/06/2015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FE2D7-9CB1-440F-9723-FCBAAF2E974A}" type="slidenum">
              <a:rPr lang="es-ES" smtClean="0"/>
              <a:t>‹#›</a:t>
            </a:fld>
            <a:endParaRPr lang="es-ES"/>
          </a:p>
        </p:txBody>
      </p:sp>
    </p:spTree>
    <p:extLst>
      <p:ext uri="{BB962C8B-B14F-4D97-AF65-F5344CB8AC3E}">
        <p14:creationId xmlns:p14="http://schemas.microsoft.com/office/powerpoint/2010/main" val="244837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8675" y="749300"/>
            <a:ext cx="5210175" cy="2930525"/>
          </a:xfrm>
        </p:spPr>
      </p:sp>
      <p:sp>
        <p:nvSpPr>
          <p:cNvPr id="3" name="Notes Placeholder 2"/>
          <p:cNvSpPr>
            <a:spLocks noGrp="1"/>
          </p:cNvSpPr>
          <p:nvPr>
            <p:ph type="body" idx="1"/>
          </p:nvPr>
        </p:nvSpPr>
        <p:spPr>
          <a:xfrm>
            <a:off x="630124" y="4163545"/>
            <a:ext cx="5607050" cy="4183063"/>
          </a:xfrm>
          <a:prstGeom prst="rect">
            <a:avLst/>
          </a:prstGeom>
        </p:spPr>
        <p:txBody>
          <a:bodyPr lIns="91428" tIns="45714" rIns="91428" bIns="45714">
            <a:normAutofit/>
          </a:bodyPr>
          <a:lstStyle/>
          <a:p>
            <a:pPr marL="174654" indent="-174654" defTabSz="932525">
              <a:spcAft>
                <a:spcPts val="339"/>
              </a:spcAft>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83022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b="1" dirty="0"/>
              <a:t>Slide Objectives</a:t>
            </a:r>
            <a:endParaRPr lang="en-US" sz="1100" dirty="0"/>
          </a:p>
          <a:p>
            <a:pPr lvl="0"/>
            <a:r>
              <a:rPr lang="en-US" dirty="0"/>
              <a:t>Explain the differences and relationship between </a:t>
            </a:r>
            <a:r>
              <a:rPr lang="en-US" dirty="0" err="1"/>
              <a:t>IaaS</a:t>
            </a:r>
            <a:r>
              <a:rPr lang="en-US" dirty="0"/>
              <a:t>, </a:t>
            </a:r>
            <a:r>
              <a:rPr lang="en-US" dirty="0" err="1"/>
              <a:t>PaaS</a:t>
            </a:r>
            <a:r>
              <a:rPr lang="en-US" dirty="0"/>
              <a:t>, and </a:t>
            </a:r>
            <a:r>
              <a:rPr lang="en-US" dirty="0" err="1"/>
              <a:t>SaaS</a:t>
            </a:r>
            <a:r>
              <a:rPr lang="en-US" dirty="0"/>
              <a:t> in more detail</a:t>
            </a:r>
            <a:endParaRPr lang="en-US" sz="1100" dirty="0"/>
          </a:p>
          <a:p>
            <a:pPr marL="0" indent="0">
              <a:buNone/>
            </a:pPr>
            <a:r>
              <a:rPr lang="en-US" b="1" dirty="0"/>
              <a:t>Speaker Notes</a:t>
            </a:r>
            <a:endParaRPr lang="en-US" sz="1100" dirty="0"/>
          </a:p>
          <a:p>
            <a:pPr lvl="0"/>
            <a:r>
              <a:rPr lang="en-US" dirty="0" smtClean="0"/>
              <a:t>Another </a:t>
            </a:r>
            <a:r>
              <a:rPr lang="en-US" dirty="0"/>
              <a:t>way to look at the cloud services taxonomy and how this taxonomy maps to the components in an IT </a:t>
            </a:r>
            <a:r>
              <a:rPr lang="en-US" dirty="0" smtClean="0"/>
              <a:t>infrastructure is as follows:</a:t>
            </a:r>
            <a:endParaRPr lang="en-US" sz="1100" dirty="0"/>
          </a:p>
          <a:p>
            <a:pPr lvl="1"/>
            <a:r>
              <a:rPr lang="en-US" dirty="0"/>
              <a:t>Packaged software: With packaged software, a customer would be responsible for managing the entire stack, ranging from the network connectivity to the applications</a:t>
            </a:r>
            <a:endParaRPr lang="en-US" sz="1100" dirty="0"/>
          </a:p>
          <a:p>
            <a:pPr lvl="1"/>
            <a:r>
              <a:rPr lang="en-US" dirty="0" err="1"/>
              <a:t>IaaS</a:t>
            </a:r>
            <a:r>
              <a:rPr lang="en-US" dirty="0" smtClean="0"/>
              <a:t>:</a:t>
            </a:r>
          </a:p>
          <a:p>
            <a:pPr lvl="2"/>
            <a:r>
              <a:rPr lang="en-US" dirty="0" smtClean="0"/>
              <a:t>With </a:t>
            </a:r>
            <a:r>
              <a:rPr lang="en-US" dirty="0" err="1"/>
              <a:t>IaaS</a:t>
            </a:r>
            <a:r>
              <a:rPr lang="en-US" dirty="0"/>
              <a:t>, the lower levels of the stack are managed by a vendor. Some of these components can be provided by traditional </a:t>
            </a:r>
            <a:r>
              <a:rPr lang="en-US" dirty="0" err="1"/>
              <a:t>hosters</a:t>
            </a:r>
            <a:r>
              <a:rPr lang="en-US" dirty="0"/>
              <a:t>. In fact, most of them have moved to </a:t>
            </a:r>
            <a:r>
              <a:rPr lang="en-US" dirty="0" smtClean="0"/>
              <a:t>a </a:t>
            </a:r>
            <a:r>
              <a:rPr lang="en-US" dirty="0"/>
              <a:t>virtualized offering</a:t>
            </a:r>
            <a:endParaRPr lang="en-US" sz="1100" dirty="0"/>
          </a:p>
          <a:p>
            <a:pPr lvl="3"/>
            <a:r>
              <a:rPr lang="en-US" dirty="0"/>
              <a:t>Very few actually provide an OS</a:t>
            </a:r>
            <a:endParaRPr lang="en-US" sz="1100" dirty="0"/>
          </a:p>
          <a:p>
            <a:pPr lvl="3"/>
            <a:r>
              <a:rPr lang="en-US" dirty="0"/>
              <a:t>The customer is still responsible for managing the OS through the applications</a:t>
            </a:r>
            <a:endParaRPr lang="en-US" sz="1100" dirty="0"/>
          </a:p>
          <a:p>
            <a:pPr lvl="3"/>
            <a:r>
              <a:rPr lang="en-US" dirty="0" smtClean="0"/>
              <a:t>An </a:t>
            </a:r>
            <a:r>
              <a:rPr lang="en-US" dirty="0"/>
              <a:t>obvious benefit with </a:t>
            </a:r>
            <a:r>
              <a:rPr lang="en-US" dirty="0" err="1"/>
              <a:t>IaaS</a:t>
            </a:r>
            <a:r>
              <a:rPr lang="en-US" dirty="0"/>
              <a:t> is that it </a:t>
            </a:r>
            <a:r>
              <a:rPr lang="en-US" dirty="0" smtClean="0"/>
              <a:t>frees the </a:t>
            </a:r>
            <a:r>
              <a:rPr lang="en-US" dirty="0"/>
              <a:t>developer </a:t>
            </a:r>
            <a:r>
              <a:rPr lang="en-US" dirty="0" smtClean="0"/>
              <a:t>from </a:t>
            </a:r>
            <a:r>
              <a:rPr lang="en-US" dirty="0"/>
              <a:t>many concerns when provisioning physical or Virtual Machines (VMs)</a:t>
            </a:r>
            <a:endParaRPr lang="en-US" sz="1100" dirty="0"/>
          </a:p>
          <a:p>
            <a:pPr lvl="3"/>
            <a:r>
              <a:rPr lang="en-US" dirty="0"/>
              <a:t>This was one of the earliest and primary use cases for Amazon </a:t>
            </a:r>
            <a:r>
              <a:rPr lang="en-US" dirty="0" smtClean="0"/>
              <a:t>Web Services </a:t>
            </a:r>
            <a:r>
              <a:rPr lang="en-US" dirty="0"/>
              <a:t>Elastic Cloud Compute (EC2</a:t>
            </a:r>
            <a:r>
              <a:rPr lang="en-US" dirty="0" smtClean="0"/>
              <a:t>)</a:t>
            </a:r>
            <a:endParaRPr lang="en-US" sz="1100" dirty="0"/>
          </a:p>
          <a:p>
            <a:pPr lvl="3"/>
            <a:r>
              <a:rPr lang="en-US" dirty="0" smtClean="0"/>
              <a:t>Developers were able to readily provision VMs (Amazon Machine Images, abbreviated as AMIs) on EC2, develop and test solutions and, often, run the results in production</a:t>
            </a:r>
            <a:endParaRPr lang="en-US" sz="1100" dirty="0" smtClean="0"/>
          </a:p>
          <a:p>
            <a:pPr lvl="3"/>
            <a:r>
              <a:rPr lang="en-US" dirty="0" smtClean="0"/>
              <a:t>The only requirement was a credit card to pay for the services</a:t>
            </a:r>
            <a:endParaRPr lang="en-US" sz="1100" dirty="0" smtClean="0"/>
          </a:p>
          <a:p>
            <a:pPr lvl="1"/>
            <a:r>
              <a:rPr lang="en-US" dirty="0" err="1" smtClean="0"/>
              <a:t>PaaS</a:t>
            </a:r>
            <a:r>
              <a:rPr lang="en-US" dirty="0" smtClean="0"/>
              <a:t>:</a:t>
            </a:r>
          </a:p>
          <a:p>
            <a:pPr lvl="2"/>
            <a:r>
              <a:rPr lang="en-US" dirty="0" smtClean="0"/>
              <a:t>With </a:t>
            </a:r>
            <a:r>
              <a:rPr lang="en-US" dirty="0" err="1" smtClean="0"/>
              <a:t>PaaS</a:t>
            </a:r>
            <a:r>
              <a:rPr lang="en-US" dirty="0" smtClean="0"/>
              <a:t>, everything from the network connectivity through the runtime is provided and managed by the platform vendor</a:t>
            </a:r>
            <a:endParaRPr lang="en-US" sz="1100" dirty="0" smtClean="0"/>
          </a:p>
          <a:p>
            <a:pPr lvl="3"/>
            <a:r>
              <a:rPr lang="en-US" dirty="0" smtClean="0">
                <a:solidFill>
                  <a:srgbClr val="FF0000"/>
                </a:solidFill>
              </a:rPr>
              <a:t>Microsoft Azure fits best in this category today</a:t>
            </a:r>
            <a:endParaRPr lang="en-US" sz="1100" dirty="0" smtClean="0">
              <a:solidFill>
                <a:srgbClr val="FF0000"/>
              </a:solidFill>
            </a:endParaRPr>
          </a:p>
          <a:p>
            <a:pPr lvl="3"/>
            <a:r>
              <a:rPr lang="en-US" dirty="0" smtClean="0"/>
              <a:t>In fact, because we do not provide access to the underlying virtualization or OS </a:t>
            </a:r>
            <a:r>
              <a:rPr lang="en-US" dirty="0" smtClean="0">
                <a:solidFill>
                  <a:srgbClr val="FF0000"/>
                </a:solidFill>
              </a:rPr>
              <a:t>today</a:t>
            </a:r>
            <a:r>
              <a:rPr lang="en-US" dirty="0" smtClean="0"/>
              <a:t>, we are often referred to as not providing </a:t>
            </a:r>
            <a:r>
              <a:rPr lang="en-US" dirty="0" err="1" smtClean="0"/>
              <a:t>IaaS</a:t>
            </a:r>
            <a:endParaRPr lang="en-US" sz="1100" dirty="0" smtClean="0"/>
          </a:p>
          <a:p>
            <a:pPr lvl="3"/>
            <a:r>
              <a:rPr lang="en-US" dirty="0" err="1" smtClean="0"/>
              <a:t>PaaS</a:t>
            </a:r>
            <a:r>
              <a:rPr lang="en-US" dirty="0" smtClean="0"/>
              <a:t> offerings further reduce the developer burden by additionally supporting the platform runtime and related application services</a:t>
            </a:r>
            <a:endParaRPr lang="en-US" sz="1100" dirty="0" smtClean="0"/>
          </a:p>
          <a:p>
            <a:pPr lvl="3"/>
            <a:r>
              <a:rPr lang="en-US" dirty="0" smtClean="0"/>
              <a:t>With </a:t>
            </a:r>
            <a:r>
              <a:rPr lang="en-US" dirty="0" err="1" smtClean="0"/>
              <a:t>PaaS</a:t>
            </a:r>
            <a:r>
              <a:rPr lang="en-US" dirty="0" smtClean="0"/>
              <a:t>, the developer can immediately begin creating the business logic for an application</a:t>
            </a:r>
            <a:endParaRPr lang="en-US" sz="1100" dirty="0" smtClean="0"/>
          </a:p>
          <a:p>
            <a:pPr lvl="3"/>
            <a:r>
              <a:rPr lang="en-US" dirty="0" smtClean="0"/>
              <a:t>Potentially, the increase in productivity is considerable. In addition, since the hardware and operational aspects of the cloud platform are also managed by the cloud platform provider, applications can quickly be taken from an idea to reality</a:t>
            </a:r>
            <a:endParaRPr lang="en-US" sz="1100" dirty="0" smtClean="0"/>
          </a:p>
          <a:p>
            <a:r>
              <a:rPr lang="en-US" dirty="0" smtClean="0"/>
              <a:t>SaaS:</a:t>
            </a:r>
          </a:p>
          <a:p>
            <a:pPr lvl="1"/>
            <a:r>
              <a:rPr lang="en-US" dirty="0" smtClean="0"/>
              <a:t>Finally, with SaaS, a vendor provides the application and abstracts you from all of the underlying components</a:t>
            </a:r>
            <a:endParaRPr lang="en-US" sz="1100" dirty="0" smtClean="0"/>
          </a:p>
          <a:p>
            <a:pPr lvl="3"/>
            <a:endParaRPr lang="en-US" dirty="0" smtClean="0"/>
          </a:p>
        </p:txBody>
      </p:sp>
      <p:sp>
        <p:nvSpPr>
          <p:cNvPr id="8" name="Rectangle 7"/>
          <p:cNvSpPr/>
          <p:nvPr/>
        </p:nvSpPr>
        <p:spPr>
          <a:xfrm>
            <a:off x="-2794000" y="750732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smtClean="0">
                <a:latin typeface="Calibri"/>
              </a:rPr>
              <a:t>[EDITOR] Biju</a:t>
            </a:r>
            <a:endParaRPr lang="en-US" sz="1100" dirty="0">
              <a:latin typeface="Calibri"/>
            </a:endParaRPr>
          </a:p>
          <a:p>
            <a:r>
              <a:rPr lang="en-US" sz="1100" i="1" dirty="0" smtClean="0">
                <a:latin typeface="Calibri"/>
              </a:rPr>
              <a:t>04 October 2013
</a:t>
            </a:r>
            <a:r>
              <a:rPr lang="en-US" sz="1100" dirty="0" smtClean="0">
                <a:latin typeface="Calibri"/>
              </a:rPr>
              <a:t>Kindly provide substantiation for the claim made against third-party software.</a:t>
            </a:r>
            <a:endParaRPr lang="en-US" sz="1100" dirty="0">
              <a:latin typeface="Calibri"/>
            </a:endParaRPr>
          </a:p>
        </p:txBody>
      </p:sp>
    </p:spTree>
    <p:extLst>
      <p:ext uri="{BB962C8B-B14F-4D97-AF65-F5344CB8AC3E}">
        <p14:creationId xmlns:p14="http://schemas.microsoft.com/office/powerpoint/2010/main" val="1754666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s-ES" dirty="0" smtClean="0"/>
              <a:t>Conectar al Portal</a:t>
            </a:r>
          </a:p>
          <a:p>
            <a:pPr marL="228600" indent="-228600">
              <a:buAutoNum type="arabicPeriod"/>
            </a:pPr>
            <a:endParaRPr lang="es-ES" dirty="0" smtClean="0"/>
          </a:p>
          <a:p>
            <a:pPr marL="228600" indent="-228600">
              <a:buAutoNum type="arabicPeriod"/>
            </a:pPr>
            <a:r>
              <a:rPr lang="es-ES" dirty="0" smtClean="0"/>
              <a:t>Enseñar la configuración de las </a:t>
            </a:r>
            <a:r>
              <a:rPr lang="es-ES" dirty="0" err="1" smtClean="0"/>
              <a:t>VMs</a:t>
            </a:r>
            <a:endParaRPr lang="es-ES" dirty="0" smtClean="0"/>
          </a:p>
          <a:p>
            <a:pPr marL="685800" lvl="1" indent="-228600">
              <a:buAutoNum type="arabicPeriod"/>
            </a:pPr>
            <a:r>
              <a:rPr lang="es-ES" dirty="0" smtClean="0"/>
              <a:t>Almacenamiento</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s-ES" dirty="0" smtClean="0"/>
              <a:t>Load </a:t>
            </a:r>
            <a:r>
              <a:rPr lang="es-ES" dirty="0" err="1" smtClean="0"/>
              <a:t>Balancing</a:t>
            </a:r>
            <a:r>
              <a:rPr lang="es-ES" dirty="0" smtClean="0"/>
              <a:t>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err="1" smtClean="0"/>
              <a:t>Availability</a:t>
            </a:r>
            <a:r>
              <a:rPr lang="es-ES" baseline="0" dirty="0" smtClean="0"/>
              <a:t> Set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s-E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OWA</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smtClean="0"/>
              <a:t>Conectar y enviar un par de correos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s-ES" baseline="0" dirty="0" err="1" smtClean="0"/>
              <a:t>Failover</a:t>
            </a:r>
            <a:r>
              <a:rPr lang="es-ES" baseline="0" dirty="0" smtClean="0"/>
              <a:t> DB </a:t>
            </a:r>
            <a:r>
              <a:rPr lang="es-ES" baseline="0" smtClean="0"/>
              <a:t>al apagar la VM</a:t>
            </a:r>
            <a:endParaRPr lang="es-E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s-E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D2FE2D7-9CB1-440F-9723-FCBAAF2E974A}" type="slidenum">
              <a:rPr lang="es-ES" smtClean="0"/>
              <a:t>24</a:t>
            </a:fld>
            <a:endParaRPr lang="es-ES"/>
          </a:p>
        </p:txBody>
      </p:sp>
    </p:spTree>
    <p:extLst>
      <p:ext uri="{BB962C8B-B14F-4D97-AF65-F5344CB8AC3E}">
        <p14:creationId xmlns:p14="http://schemas.microsoft.com/office/powerpoint/2010/main" val="257427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xfrm>
            <a:off x="405937" y="4497218"/>
            <a:ext cx="6118766" cy="44920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282759" lvl="1" indent="-171410" defTabSz="923757">
              <a:defRPr/>
            </a:pPr>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95D59B2-0670-964E-B82C-E84CBE5FB55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601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784225" y="269875"/>
            <a:ext cx="5360988" cy="30162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xfrm>
            <a:off x="405937" y="3742308"/>
            <a:ext cx="6118766" cy="52469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95D59B2-0670-964E-B82C-E84CBE5FB55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198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3113" y="357188"/>
            <a:ext cx="5211762" cy="2932112"/>
          </a:xfrm>
        </p:spPr>
      </p:sp>
      <p:sp>
        <p:nvSpPr>
          <p:cNvPr id="3" name="Notes Placeholder 2"/>
          <p:cNvSpPr>
            <a:spLocks noGrp="1"/>
          </p:cNvSpPr>
          <p:nvPr>
            <p:ph type="body" idx="1"/>
          </p:nvPr>
        </p:nvSpPr>
        <p:spPr>
          <a:xfrm>
            <a:off x="183987" y="3362491"/>
            <a:ext cx="6642425" cy="5699886"/>
          </a:xfrm>
        </p:spPr>
        <p:txBody>
          <a:bodyPr/>
          <a:lstStyle/>
          <a:p>
            <a:pPr marL="0" marR="0" indent="0" algn="l" defTabSz="914250" rtl="0" eaLnBrk="1" fontAlgn="auto" latinLnBrk="0" hangingPunct="1">
              <a:lnSpc>
                <a:spcPct val="90000"/>
              </a:lnSpc>
              <a:spcBef>
                <a:spcPct val="0"/>
              </a:spcBef>
              <a:spcAft>
                <a:spcPts val="333"/>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3F3E1-9A54-4BF8-89C0-CE2F21C4F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0759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7088" y="193675"/>
            <a:ext cx="5213350" cy="2932113"/>
          </a:xfrm>
        </p:spPr>
      </p:sp>
      <p:sp>
        <p:nvSpPr>
          <p:cNvPr id="3" name="Notes Placeholder 2"/>
          <p:cNvSpPr>
            <a:spLocks noGrp="1"/>
          </p:cNvSpPr>
          <p:nvPr>
            <p:ph type="body" idx="1"/>
          </p:nvPr>
        </p:nvSpPr>
        <p:spPr/>
        <p:txBody>
          <a:bodyPr/>
          <a:lstStyle/>
          <a:p>
            <a:pPr marL="288617" indent="-288617" defTabSz="923815">
              <a:spcAft>
                <a:spcPts val="606"/>
              </a:spcAft>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3F3E1-9A54-4BF8-89C0-CE2F21C4F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397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325438" y="344488"/>
            <a:ext cx="6199187" cy="34877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xfrm>
            <a:off x="365835" y="4115613"/>
            <a:ext cx="6118766" cy="44920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215220" lvl="1" indent="-106941"/>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95D59B2-0670-964E-B82C-E84CBE5FB55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819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325438" y="344488"/>
            <a:ext cx="6199187" cy="34877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xfrm>
            <a:off x="365835" y="4115613"/>
            <a:ext cx="6118766" cy="44920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108279" lvl="1"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95D59B2-0670-964E-B82C-E84CBE5FB55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1304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325438" y="344488"/>
            <a:ext cx="6199187" cy="34877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xfrm>
            <a:off x="365835" y="4115613"/>
            <a:ext cx="6118766" cy="44920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215220" lvl="1" indent="-106941"/>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95D59B2-0670-964E-B82C-E84CBE5FB55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1227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xfrm>
            <a:off x="405937" y="4572709"/>
            <a:ext cx="6118766" cy="441653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lvl="0"/>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95D59B2-0670-964E-B82C-E84CBE5FB55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3593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unch">
    <p:bg>
      <p:bgPr>
        <a:gradFill>
          <a:gsLst>
            <a:gs pos="40000">
              <a:srgbClr val="0594FF"/>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240" y="3292949"/>
            <a:ext cx="3110219" cy="4448071"/>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1521" y="1030977"/>
            <a:ext cx="8128958" cy="2709652"/>
          </a:xfrm>
          <a:prstGeom prst="rect">
            <a:avLst/>
          </a:prstGeom>
          <a:effectLst>
            <a:glow rad="508000">
              <a:schemeClr val="bg1">
                <a:alpha val="60000"/>
              </a:schemeClr>
            </a:glow>
          </a:effectLst>
        </p:spPr>
      </p:pic>
      <p:sp>
        <p:nvSpPr>
          <p:cNvPr id="12" name="CuadroTexto 11"/>
          <p:cNvSpPr txBox="1"/>
          <p:nvPr userDrawn="1"/>
        </p:nvSpPr>
        <p:spPr>
          <a:xfrm>
            <a:off x="3060441" y="5516984"/>
            <a:ext cx="8901404" cy="923330"/>
          </a:xfrm>
          <a:prstGeom prst="rect">
            <a:avLst/>
          </a:prstGeom>
          <a:noFill/>
        </p:spPr>
        <p:txBody>
          <a:bodyPr wrap="square" rtlCol="0">
            <a:spAutoFit/>
          </a:bodyPr>
          <a:lstStyle/>
          <a:p>
            <a:pPr algn="r"/>
            <a:r>
              <a:rPr lang="en-US" sz="5400" dirty="0" smtClean="0">
                <a:solidFill>
                  <a:schemeClr val="bg1"/>
                </a:solidFill>
                <a:latin typeface="Rabiohead" panose="00000400000000000000" pitchFamily="2" charset="0"/>
              </a:rPr>
              <a:t>Madrid, 9 y 10</a:t>
            </a:r>
            <a:r>
              <a:rPr lang="en-US" sz="5400" baseline="0" dirty="0" smtClean="0">
                <a:solidFill>
                  <a:schemeClr val="bg1"/>
                </a:solidFill>
                <a:latin typeface="Rabiohead" panose="00000400000000000000" pitchFamily="2" charset="0"/>
              </a:rPr>
              <a:t> de </a:t>
            </a:r>
            <a:r>
              <a:rPr lang="en-US" sz="5400" baseline="0" dirty="0" err="1" smtClean="0">
                <a:solidFill>
                  <a:schemeClr val="bg1"/>
                </a:solidFill>
                <a:latin typeface="Rabiohead" panose="00000400000000000000" pitchFamily="2" charset="0"/>
              </a:rPr>
              <a:t>junio</a:t>
            </a:r>
            <a:r>
              <a:rPr lang="en-US" sz="5400" baseline="0" dirty="0" smtClean="0">
                <a:solidFill>
                  <a:schemeClr val="bg1"/>
                </a:solidFill>
                <a:latin typeface="Rabiohead" panose="00000400000000000000" pitchFamily="2" charset="0"/>
              </a:rPr>
              <a:t> de 2015</a:t>
            </a:r>
            <a:endParaRPr lang="es-ES" sz="5400" dirty="0">
              <a:solidFill>
                <a:schemeClr val="bg1"/>
              </a:solidFill>
              <a:latin typeface="Rabiohead" panose="00000400000000000000" pitchFamily="2" charset="0"/>
            </a:endParaRPr>
          </a:p>
        </p:txBody>
      </p:sp>
    </p:spTree>
    <p:extLst>
      <p:ext uri="{BB962C8B-B14F-4D97-AF65-F5344CB8AC3E}">
        <p14:creationId xmlns:p14="http://schemas.microsoft.com/office/powerpoint/2010/main" val="190936472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thor 2">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28709664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ponsors">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2402"/>
          <a:stretch/>
        </p:blipFill>
        <p:spPr>
          <a:xfrm>
            <a:off x="1330422" y="256327"/>
            <a:ext cx="9531156" cy="6345346"/>
          </a:xfrm>
          <a:prstGeom prst="rect">
            <a:avLst/>
          </a:prstGeom>
        </p:spPr>
      </p:pic>
    </p:spTree>
    <p:extLst>
      <p:ext uri="{BB962C8B-B14F-4D97-AF65-F5344CB8AC3E}">
        <p14:creationId xmlns:p14="http://schemas.microsoft.com/office/powerpoint/2010/main" val="29454568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userDrawn="1">
          <p15:clr>
            <a:srgbClr val="FBAE40"/>
          </p15:clr>
        </p15:guide>
        <p15:guide id="4" pos="37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Fin">
    <p:bg>
      <p:bgPr>
        <a:gradFill>
          <a:gsLst>
            <a:gs pos="40000">
              <a:srgbClr val="0384E4"/>
            </a:gs>
            <a:gs pos="0">
              <a:srgbClr val="0594FF"/>
            </a:gs>
            <a:gs pos="100000">
              <a:srgbClr val="0072C5"/>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1381"/>
          <a:stretch/>
        </p:blipFill>
        <p:spPr>
          <a:xfrm>
            <a:off x="2272267" y="1705707"/>
            <a:ext cx="7647466" cy="5150618"/>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1845" y="126358"/>
            <a:ext cx="4828310" cy="1609436"/>
          </a:xfrm>
          <a:prstGeom prst="rect">
            <a:avLst/>
          </a:prstGeom>
          <a:effectLst>
            <a:glow rad="508000">
              <a:schemeClr val="bg1">
                <a:alpha val="60000"/>
              </a:schemeClr>
            </a:glow>
          </a:effectLst>
        </p:spPr>
      </p:pic>
    </p:spTree>
    <p:extLst>
      <p:ext uri="{BB962C8B-B14F-4D97-AF65-F5344CB8AC3E}">
        <p14:creationId xmlns:p14="http://schemas.microsoft.com/office/powerpoint/2010/main" val="19071142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7310">
          <p15:clr>
            <a:srgbClr val="FBAE40"/>
          </p15:clr>
        </p15:guide>
        <p15:guide id="4" pos="3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23854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651594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7512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marL="0" marR="0" lvl="0" indent="0" algn="ctr" defTabSz="913741"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3">
                <a:gradFill>
                  <a:gsLst>
                    <a:gs pos="1250">
                      <a:srgbClr val="000000"/>
                    </a:gs>
                    <a:gs pos="100000">
                      <a:srgbClr val="000000"/>
                    </a:gs>
                  </a:gsLst>
                  <a:lin ang="5400000" scaled="0"/>
                </a:gradFill>
                <a:latin typeface="Segoe UI" pitchFamily="34" charset="0"/>
                <a:cs typeface="Segoe UI" pitchFamily="34" charset="0"/>
              </a:defRPr>
            </a:lvl1pPr>
            <a:lvl2pPr marL="339592"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6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9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88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69937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732664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tx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71" tIns="38085" rIns="76171" bIns="38085" numCol="1" rtlCol="0" anchor="ctr" anchorCtr="0" compatLnSpc="1">
            <a:prstTxWarp prst="textNoShape">
              <a:avLst/>
            </a:prstTxWarp>
          </a:bodyPr>
          <a:lstStyle/>
          <a:p>
            <a:pPr marL="0" marR="0" lvl="0" indent="0" algn="ctr" defTabSz="76143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519249" y="315686"/>
            <a:ext cx="11151917" cy="747897"/>
          </a:xfrm>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410912"/>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07200" y="470410"/>
            <a:ext cx="1522404" cy="326167"/>
          </a:xfrm>
          <a:prstGeom prst="rect">
            <a:avLst/>
          </a:prstGeom>
        </p:spPr>
      </p:pic>
      <p:sp>
        <p:nvSpPr>
          <p:cNvPr id="6" name="Text Placeholder 5"/>
          <p:cNvSpPr>
            <a:spLocks noGrp="1"/>
          </p:cNvSpPr>
          <p:nvPr>
            <p:ph type="body" sz="quarter" idx="13" hasCustomPrompt="1"/>
          </p:nvPr>
        </p:nvSpPr>
        <p:spPr>
          <a:xfrm>
            <a:off x="269239" y="470411"/>
            <a:ext cx="3047874" cy="452654"/>
          </a:xfrm>
        </p:spPr>
        <p:txBody>
          <a:bodyPr/>
          <a:lstStyle>
            <a:lvl1pPr marL="0" indent="0">
              <a:buNone/>
              <a:defRPr sz="1961"/>
            </a:lvl1pPr>
          </a:lstStyle>
          <a:p>
            <a:pPr lvl="0"/>
            <a:r>
              <a:rPr lang="en-US" dirty="0" smtClean="0"/>
              <a:t>Session Code Here</a:t>
            </a:r>
            <a:endParaRPr lang="en-US" dirty="0"/>
          </a:p>
        </p:txBody>
      </p:sp>
    </p:spTree>
    <p:extLst>
      <p:ext uri="{BB962C8B-B14F-4D97-AF65-F5344CB8AC3E}">
        <p14:creationId xmlns:p14="http://schemas.microsoft.com/office/powerpoint/2010/main" val="1554549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ection">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2766218"/>
            <a:ext cx="10515600" cy="1325563"/>
          </a:xfrm>
          <a:noFill/>
        </p:spPr>
        <p:txBody>
          <a:bodyPr>
            <a:noAutofit/>
          </a:bodyPr>
          <a:lstStyle>
            <a:lvl1pPr algn="ctr">
              <a:defRPr sz="6000" b="0">
                <a:solidFill>
                  <a:schemeClr val="bg1"/>
                </a:solidFill>
                <a:latin typeface="Segoe UI Light" panose="020B0502040204020203" pitchFamily="34" charset="0"/>
                <a:cs typeface="Segoe UI Light" panose="020B0502040204020203" pitchFamily="34" charset="0"/>
              </a:defRPr>
            </a:lvl1pPr>
          </a:lstStyle>
          <a:p>
            <a:r>
              <a:rPr lang="es-ES" dirty="0" smtClean="0"/>
              <a:t>Haga clic para modificar el estilo de título del patrón</a:t>
            </a:r>
            <a:endParaRPr lang="es-ES" dirty="0"/>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Tree>
    <p:extLst>
      <p:ext uri="{BB962C8B-B14F-4D97-AF65-F5344CB8AC3E}">
        <p14:creationId xmlns:p14="http://schemas.microsoft.com/office/powerpoint/2010/main" val="9367001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userDrawn="1">
          <p15:clr>
            <a:srgbClr val="FBAE40"/>
          </p15:clr>
        </p15:guide>
        <p15:guide id="2" orient="horz" pos="2160" userDrawn="1">
          <p15:clr>
            <a:srgbClr val="FBAE40"/>
          </p15:clr>
        </p15:guide>
        <p15:guide id="3"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17470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8454009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tx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71" tIns="38085" rIns="76171" bIns="38085" numCol="1" rtlCol="0" anchor="ctr" anchorCtr="0" compatLnSpc="1">
            <a:prstTxWarp prst="textNoShape">
              <a:avLst/>
            </a:prstTxWarp>
          </a:bodyPr>
          <a:lstStyle/>
          <a:p>
            <a:pPr marL="0" marR="0" lvl="0" indent="0" algn="ctr" defTabSz="76143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519249" y="315686"/>
            <a:ext cx="11151917" cy="747897"/>
          </a:xfrm>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602157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161734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867200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07200" y="470410"/>
            <a:ext cx="1522404" cy="326167"/>
          </a:xfrm>
          <a:prstGeom prst="rect">
            <a:avLst/>
          </a:prstGeom>
        </p:spPr>
      </p:pic>
      <p:sp>
        <p:nvSpPr>
          <p:cNvPr id="6" name="Text Placeholder 5"/>
          <p:cNvSpPr>
            <a:spLocks noGrp="1"/>
          </p:cNvSpPr>
          <p:nvPr>
            <p:ph type="body" sz="quarter" idx="13" hasCustomPrompt="1"/>
          </p:nvPr>
        </p:nvSpPr>
        <p:spPr>
          <a:xfrm>
            <a:off x="269239" y="470411"/>
            <a:ext cx="3047874" cy="452654"/>
          </a:xfrm>
        </p:spPr>
        <p:txBody>
          <a:bodyPr/>
          <a:lstStyle>
            <a:lvl1pPr marL="0" indent="0">
              <a:buNone/>
              <a:defRPr sz="1961"/>
            </a:lvl1pPr>
          </a:lstStyle>
          <a:p>
            <a:pPr lvl="0"/>
            <a:r>
              <a:rPr lang="en-US" dirty="0" smtClean="0"/>
              <a:t>Session Code Here</a:t>
            </a:r>
            <a:endParaRPr lang="en-US" dirty="0"/>
          </a:p>
        </p:txBody>
      </p:sp>
    </p:spTree>
    <p:extLst>
      <p:ext uri="{BB962C8B-B14F-4D97-AF65-F5344CB8AC3E}">
        <p14:creationId xmlns:p14="http://schemas.microsoft.com/office/powerpoint/2010/main" val="1117458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20647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101882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tx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71" tIns="38085" rIns="76171" bIns="38085" numCol="1" rtlCol="0" anchor="ctr" anchorCtr="0" compatLnSpc="1">
            <a:prstTxWarp prst="textNoShape">
              <a:avLst/>
            </a:prstTxWarp>
          </a:bodyPr>
          <a:lstStyle/>
          <a:p>
            <a:pPr marL="0" marR="0" lvl="0" indent="0" algn="ctr" defTabSz="76143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519249" y="315686"/>
            <a:ext cx="11151917" cy="747897"/>
          </a:xfrm>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871611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28339" y="145313"/>
            <a:ext cx="3109515" cy="1036505"/>
          </a:xfrm>
          <a:prstGeom prst="rect">
            <a:avLst/>
          </a:prstGeom>
        </p:spPr>
      </p:pic>
      <p:sp>
        <p:nvSpPr>
          <p:cNvPr id="5" name="Marcador de posición de imagen 4"/>
          <p:cNvSpPr>
            <a:spLocks noGrp="1"/>
          </p:cNvSpPr>
          <p:nvPr>
            <p:ph type="pic" sz="quarter" idx="10"/>
          </p:nvPr>
        </p:nvSpPr>
        <p:spPr>
          <a:xfrm>
            <a:off x="766916" y="914399"/>
            <a:ext cx="2428568" cy="2458065"/>
          </a:xfrm>
          <a:prstGeom prst="ellipse">
            <a:avLst/>
          </a:prstGeom>
        </p:spPr>
        <p:txBody>
          <a:bodyPr/>
          <a:lstStyle/>
          <a:p>
            <a:endParaRPr lang="es-ES"/>
          </a:p>
        </p:txBody>
      </p:sp>
      <p:sp>
        <p:nvSpPr>
          <p:cNvPr id="8" name="Título 7"/>
          <p:cNvSpPr>
            <a:spLocks noGrp="1"/>
          </p:cNvSpPr>
          <p:nvPr>
            <p:ph type="title" hasCustomPrompt="1"/>
          </p:nvPr>
        </p:nvSpPr>
        <p:spPr>
          <a:xfrm>
            <a:off x="3726425" y="1222382"/>
            <a:ext cx="8023123" cy="1687965"/>
          </a:xfrm>
        </p:spPr>
        <p:txBody>
          <a:bodyPr>
            <a:normAutofit/>
          </a:bodyPr>
          <a:lstStyle>
            <a:lvl1pPr>
              <a:defRPr sz="6000" baseline="0">
                <a:solidFill>
                  <a:schemeClr val="bg1"/>
                </a:solidFill>
              </a:defRPr>
            </a:lvl1pPr>
          </a:lstStyle>
          <a:p>
            <a:r>
              <a:rPr lang="es-ES" dirty="0" err="1" smtClean="0"/>
              <a:t>Author</a:t>
            </a:r>
            <a:r>
              <a:rPr lang="es-ES" dirty="0" smtClean="0"/>
              <a:t> </a:t>
            </a:r>
            <a:r>
              <a:rPr lang="es-ES" dirty="0" err="1" smtClean="0"/>
              <a:t>name</a:t>
            </a:r>
            <a:r>
              <a:rPr lang="es-ES" dirty="0" smtClean="0"/>
              <a:t> </a:t>
            </a:r>
            <a:r>
              <a:rPr lang="es-ES" dirty="0" err="1" smtClean="0"/>
              <a:t>author</a:t>
            </a:r>
            <a:r>
              <a:rPr lang="es-ES" dirty="0" smtClean="0"/>
              <a:t> </a:t>
            </a:r>
            <a:r>
              <a:rPr lang="es-ES" dirty="0" err="1" smtClean="0"/>
              <a:t>name</a:t>
            </a:r>
            <a:endParaRPr lang="es-ES" dirty="0"/>
          </a:p>
        </p:txBody>
      </p:sp>
      <p:sp>
        <p:nvSpPr>
          <p:cNvPr id="22" name="Marcador de texto 20"/>
          <p:cNvSpPr>
            <a:spLocks noGrp="1"/>
          </p:cNvSpPr>
          <p:nvPr>
            <p:ph type="body" sz="quarter" idx="12" hasCustomPrompt="1"/>
          </p:nvPr>
        </p:nvSpPr>
        <p:spPr>
          <a:xfrm>
            <a:off x="3726424" y="3720293"/>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Job </a:t>
            </a:r>
            <a:r>
              <a:rPr lang="es-ES" dirty="0" err="1" smtClean="0"/>
              <a:t>title</a:t>
            </a:r>
            <a:endParaRPr lang="es-ES" dirty="0"/>
          </a:p>
        </p:txBody>
      </p:sp>
      <p:sp>
        <p:nvSpPr>
          <p:cNvPr id="23" name="Marcador de texto 20"/>
          <p:cNvSpPr>
            <a:spLocks noGrp="1"/>
          </p:cNvSpPr>
          <p:nvPr>
            <p:ph type="body" sz="quarter" idx="13" hasCustomPrompt="1"/>
          </p:nvPr>
        </p:nvSpPr>
        <p:spPr>
          <a:xfrm>
            <a:off x="3726424" y="4299179"/>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err="1" smtClean="0"/>
              <a:t>Award</a:t>
            </a:r>
            <a:endParaRPr lang="es-ES" dirty="0"/>
          </a:p>
        </p:txBody>
      </p:sp>
      <p:sp>
        <p:nvSpPr>
          <p:cNvPr id="24" name="Marcador de texto 20"/>
          <p:cNvSpPr>
            <a:spLocks noGrp="1"/>
          </p:cNvSpPr>
          <p:nvPr>
            <p:ph type="body" sz="quarter" idx="14" hasCustomPrompt="1"/>
          </p:nvPr>
        </p:nvSpPr>
        <p:spPr>
          <a:xfrm>
            <a:off x="3726323" y="3114392"/>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Company</a:t>
            </a:r>
            <a:endParaRPr lang="es-ES" dirty="0"/>
          </a:p>
        </p:txBody>
      </p:sp>
      <p:sp>
        <p:nvSpPr>
          <p:cNvPr id="25" name="Marcador de texto 20"/>
          <p:cNvSpPr>
            <a:spLocks noGrp="1"/>
          </p:cNvSpPr>
          <p:nvPr>
            <p:ph type="body" sz="quarter" idx="15" hasCustomPrompt="1"/>
          </p:nvPr>
        </p:nvSpPr>
        <p:spPr>
          <a:xfrm>
            <a:off x="3726322" y="4912702"/>
            <a:ext cx="8023225" cy="414338"/>
          </a:xfrm>
        </p:spPr>
        <p:txBody>
          <a:bodyPr/>
          <a:lstStyle>
            <a:lvl1pPr marL="0" indent="0">
              <a:buNone/>
              <a:defRPr baseline="0">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Blog 1</a:t>
            </a:r>
            <a:endParaRPr lang="es-ES" dirty="0"/>
          </a:p>
        </p:txBody>
      </p:sp>
      <p:sp>
        <p:nvSpPr>
          <p:cNvPr id="26" name="Marcador de texto 20"/>
          <p:cNvSpPr>
            <a:spLocks noGrp="1"/>
          </p:cNvSpPr>
          <p:nvPr>
            <p:ph type="body" sz="quarter" idx="16" hasCustomPrompt="1"/>
          </p:nvPr>
        </p:nvSpPr>
        <p:spPr>
          <a:xfrm>
            <a:off x="3726321" y="5526225"/>
            <a:ext cx="8023225" cy="414338"/>
          </a:xfrm>
        </p:spPr>
        <p:txBody>
          <a:bodyPr/>
          <a:lstStyle>
            <a:lvl1pPr marL="0" indent="0">
              <a:buNone/>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s-ES" dirty="0" smtClean="0"/>
              <a:t>Blog 2</a:t>
            </a:r>
            <a:endParaRPr lang="es-ES" dirty="0"/>
          </a:p>
        </p:txBody>
      </p:sp>
      <p:sp>
        <p:nvSpPr>
          <p:cNvPr id="27" name="Marcador de texto 20"/>
          <p:cNvSpPr>
            <a:spLocks noGrp="1"/>
          </p:cNvSpPr>
          <p:nvPr>
            <p:ph type="body" sz="quarter" idx="17" hasCustomPrompt="1"/>
          </p:nvPr>
        </p:nvSpPr>
        <p:spPr>
          <a:xfrm>
            <a:off x="3726321" y="6139748"/>
            <a:ext cx="8023225" cy="414338"/>
          </a:xfrm>
        </p:spPr>
        <p:txBody>
          <a:bodyPr/>
          <a:lstStyle>
            <a:lvl1pPr marL="0" indent="0">
              <a:buNone/>
              <a:defRPr b="1">
                <a:solidFill>
                  <a:schemeClr val="bg1"/>
                </a:solidFill>
                <a:latin typeface="Segoe UI "/>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dirty="0" smtClean="0"/>
              <a:t>Twitter</a:t>
            </a:r>
            <a:endParaRPr lang="es-ES" dirty="0"/>
          </a:p>
        </p:txBody>
      </p:sp>
    </p:spTree>
    <p:extLst>
      <p:ext uri="{BB962C8B-B14F-4D97-AF65-F5344CB8AC3E}">
        <p14:creationId xmlns:p14="http://schemas.microsoft.com/office/powerpoint/2010/main" val="6230728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with image on the righ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578934" y="869796"/>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8" name="Marcador de posición de imagen 7"/>
          <p:cNvSpPr>
            <a:spLocks noGrp="1"/>
          </p:cNvSpPr>
          <p:nvPr>
            <p:ph type="pic" sz="quarter" idx="10"/>
          </p:nvPr>
        </p:nvSpPr>
        <p:spPr>
          <a:xfrm>
            <a:off x="6096000" y="0"/>
            <a:ext cx="6096000" cy="6858000"/>
          </a:xfrm>
        </p:spPr>
        <p:txBody>
          <a:bodyPr/>
          <a:lstStyle/>
          <a:p>
            <a:endParaRPr lang="es-ES"/>
          </a:p>
        </p:txBody>
      </p:sp>
      <p:pic>
        <p:nvPicPr>
          <p:cNvPr id="3" name="Imagen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276" y="102182"/>
            <a:ext cx="1996296" cy="665432"/>
          </a:xfrm>
          <a:prstGeom prst="rect">
            <a:avLst/>
          </a:prstGeom>
        </p:spPr>
      </p:pic>
    </p:spTree>
    <p:extLst>
      <p:ext uri="{BB962C8B-B14F-4D97-AF65-F5344CB8AC3E}">
        <p14:creationId xmlns:p14="http://schemas.microsoft.com/office/powerpoint/2010/main" val="2050665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with image on the left">
    <p:bg>
      <p:bgPr>
        <a:solidFill>
          <a:schemeClr val="bg1"/>
        </a:solidFill>
        <a:effectLst/>
      </p:bgPr>
    </p:bg>
    <p:spTree>
      <p:nvGrpSpPr>
        <p:cNvPr id="1" name=""/>
        <p:cNvGrpSpPr/>
        <p:nvPr/>
      </p:nvGrpSpPr>
      <p:grpSpPr>
        <a:xfrm>
          <a:off x="0" y="0"/>
          <a:ext cx="0" cy="0"/>
          <a:chOff x="0" y="0"/>
          <a:chExt cx="0" cy="0"/>
        </a:xfrm>
      </p:grpSpPr>
      <p:sp>
        <p:nvSpPr>
          <p:cNvPr id="2" name="Rectángulo 1"/>
          <p:cNvSpPr/>
          <p:nvPr userDrawn="1"/>
        </p:nvSpPr>
        <p:spPr>
          <a:xfrm>
            <a:off x="6096000" y="0"/>
            <a:ext cx="6096000" cy="6858000"/>
          </a:xfrm>
          <a:prstGeom prst="rect">
            <a:avLst/>
          </a:prstGeom>
          <a:gradFill>
            <a:gsLst>
              <a:gs pos="40000">
                <a:srgbClr val="0388EB"/>
              </a:gs>
              <a:gs pos="0">
                <a:srgbClr val="0594FF"/>
              </a:gs>
              <a:gs pos="100000">
                <a:srgbClr val="0072C5"/>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Título 5"/>
          <p:cNvSpPr>
            <a:spLocks noGrp="1"/>
          </p:cNvSpPr>
          <p:nvPr>
            <p:ph type="title"/>
          </p:nvPr>
        </p:nvSpPr>
        <p:spPr>
          <a:xfrm>
            <a:off x="6745558" y="880947"/>
            <a:ext cx="4938132" cy="5096106"/>
          </a:xfrm>
        </p:spPr>
        <p:txBody>
          <a:bodyPr>
            <a:noAutofit/>
          </a:bodyPr>
          <a:lstStyle>
            <a:lvl1pPr>
              <a:defRPr sz="6000">
                <a:solidFill>
                  <a:schemeClr val="bg1"/>
                </a:solidFill>
              </a:defRPr>
            </a:lvl1pPr>
          </a:lstStyle>
          <a:p>
            <a:r>
              <a:rPr lang="es-ES" dirty="0" smtClean="0"/>
              <a:t>Haga clic para modificar el estilo de título del patrón</a:t>
            </a:r>
            <a:endParaRPr lang="es-ES" dirty="0"/>
          </a:p>
        </p:txBody>
      </p:sp>
      <p:sp>
        <p:nvSpPr>
          <p:cNvPr id="7" name="Marcador de posición de imagen 6"/>
          <p:cNvSpPr>
            <a:spLocks noGrp="1"/>
          </p:cNvSpPr>
          <p:nvPr>
            <p:ph type="pic" sz="quarter" idx="10"/>
          </p:nvPr>
        </p:nvSpPr>
        <p:spPr>
          <a:xfrm>
            <a:off x="0" y="0"/>
            <a:ext cx="6096000" cy="6858000"/>
          </a:xfrm>
        </p:spPr>
        <p:txBody>
          <a:bodyPr/>
          <a:lstStyle/>
          <a:p>
            <a:endParaRPr lang="es-ES"/>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3895" y="107758"/>
            <a:ext cx="1996296" cy="665432"/>
          </a:xfrm>
          <a:prstGeom prst="rect">
            <a:avLst/>
          </a:prstGeom>
        </p:spPr>
      </p:pic>
    </p:spTree>
    <p:extLst>
      <p:ext uri="{BB962C8B-B14F-4D97-AF65-F5344CB8AC3E}">
        <p14:creationId xmlns:p14="http://schemas.microsoft.com/office/powerpoint/2010/main" val="6491682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14"/>
          <p:cNvSpPr/>
          <p:nvPr userDrawn="1"/>
        </p:nvSpPr>
        <p:spPr bwMode="gray">
          <a:xfrm>
            <a:off x="0" y="2072640"/>
            <a:ext cx="2286000" cy="2286000"/>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ítulo 5"/>
          <p:cNvSpPr>
            <a:spLocks noGrp="1"/>
          </p:cNvSpPr>
          <p:nvPr>
            <p:ph type="title" hasCustomPrompt="1"/>
          </p:nvPr>
        </p:nvSpPr>
        <p:spPr>
          <a:xfrm>
            <a:off x="2761891" y="2633873"/>
            <a:ext cx="8633603" cy="1075486"/>
          </a:xfrm>
        </p:spPr>
        <p:txBody>
          <a:bodyPr>
            <a:noAutofit/>
          </a:bodyPr>
          <a:lstStyle>
            <a:lvl1pPr>
              <a:defRPr lang="es-ES" sz="5400" b="0" kern="1200" cap="none" spc="-100" baseline="0" dirty="0" smtClean="0">
                <a:ln w="3175">
                  <a:noFill/>
                </a:ln>
                <a:solidFill>
                  <a:schemeClr val="tx1">
                    <a:lumMod val="50000"/>
                    <a:lumOff val="50000"/>
                    <a:alpha val="99000"/>
                  </a:schemeClr>
                </a:solidFill>
                <a:effectLst/>
                <a:latin typeface="Segoe UI Light" pitchFamily="34" charset="0"/>
                <a:ea typeface="+mn-ea"/>
                <a:cs typeface="Arial"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s-ES" dirty="0" smtClean="0"/>
              <a:t>Título</a:t>
            </a:r>
            <a:endParaRPr lang="es-ES" dirty="0"/>
          </a:p>
        </p:txBody>
      </p:sp>
      <p:pic>
        <p:nvPicPr>
          <p:cNvPr id="8" name="Picture 8" descr="C:\Users\Jonahs\Dropbox\Projects SCOTT\MEET Windows Azure\source\Background\tile-icon-medi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5791" y="2558431"/>
            <a:ext cx="1314418" cy="131441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51211" y="112863"/>
            <a:ext cx="1998000" cy="666000"/>
          </a:xfrm>
          <a:prstGeom prst="rect">
            <a:avLst/>
          </a:prstGeom>
        </p:spPr>
      </p:pic>
    </p:spTree>
    <p:extLst>
      <p:ext uri="{BB962C8B-B14F-4D97-AF65-F5344CB8AC3E}">
        <p14:creationId xmlns:p14="http://schemas.microsoft.com/office/powerpoint/2010/main" val="8344773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ubchapter">
    <p:spTree>
      <p:nvGrpSpPr>
        <p:cNvPr id="1" name=""/>
        <p:cNvGrpSpPr/>
        <p:nvPr/>
      </p:nvGrpSpPr>
      <p:grpSpPr>
        <a:xfrm>
          <a:off x="0" y="0"/>
          <a:ext cx="0" cy="0"/>
          <a:chOff x="0" y="0"/>
          <a:chExt cx="0" cy="0"/>
        </a:xfrm>
      </p:grpSpPr>
      <p:pic>
        <p:nvPicPr>
          <p:cNvPr id="26" name="Imagen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ctrTitle"/>
          </p:nvPr>
        </p:nvSpPr>
        <p:spPr>
          <a:xfrm>
            <a:off x="1524000" y="1122363"/>
            <a:ext cx="9144000" cy="2387600"/>
          </a:xfrm>
        </p:spPr>
        <p:txBody>
          <a:bodyPr anchor="b"/>
          <a:lstStyle>
            <a:lvl1pPr algn="ctr">
              <a:defRPr sz="6000">
                <a:solidFill>
                  <a:srgbClr val="0072C5"/>
                </a:solidFill>
              </a:defRPr>
            </a:lvl1pPr>
          </a:lstStyle>
          <a:p>
            <a:r>
              <a:rPr lang="es-ES" dirty="0" smtClean="0"/>
              <a:t>Haga clic para modificar el estilo de título del patrón</a:t>
            </a:r>
            <a:endParaRPr lang="es-E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smtClean="0"/>
              <a:t>Haga clic para modificar el estilo de subtítulo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4" name="Rectángulo 3"/>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Tree>
    <p:extLst>
      <p:ext uri="{BB962C8B-B14F-4D97-AF65-F5344CB8AC3E}">
        <p14:creationId xmlns:p14="http://schemas.microsoft.com/office/powerpoint/2010/main" val="119599053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4641" y="365125"/>
            <a:ext cx="11079159"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7" name="Triángulo rectángulo 6"/>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0" name="Rectángulo 9"/>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208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5372" cy="6858000"/>
          </a:xfrm>
          <a:prstGeom prst="rect">
            <a:avLst/>
          </a:prstGeom>
        </p:spPr>
      </p:pic>
      <p:sp>
        <p:nvSpPr>
          <p:cNvPr id="2" name="Título 1"/>
          <p:cNvSpPr>
            <a:spLocks noGrp="1"/>
          </p:cNvSpPr>
          <p:nvPr>
            <p:ph type="title"/>
          </p:nvPr>
        </p:nvSpPr>
        <p:spPr>
          <a:xfrm>
            <a:off x="276044" y="365125"/>
            <a:ext cx="11077755" cy="1325563"/>
          </a:xfrm>
        </p:spPr>
        <p:txBody>
          <a:bodyPr/>
          <a:lstStyle>
            <a:lvl1pPr>
              <a:defRPr>
                <a:solidFill>
                  <a:srgbClr val="0072C5"/>
                </a:solidFill>
              </a:defRPr>
            </a:lvl1pPr>
          </a:lstStyle>
          <a:p>
            <a:r>
              <a:rPr lang="es-ES" dirty="0" smtClean="0"/>
              <a:t>Haga clic para modificar el estilo de título del patrón</a:t>
            </a:r>
            <a:endParaRPr lang="es-ES" dirty="0"/>
          </a:p>
        </p:txBody>
      </p:sp>
      <p:sp>
        <p:nvSpPr>
          <p:cNvPr id="8" name="Triángulo rectángulo 7"/>
          <p:cNvSpPr/>
          <p:nvPr userDrawn="1"/>
        </p:nvSpPr>
        <p:spPr>
          <a:xfrm rot="10800000">
            <a:off x="10535477" y="0"/>
            <a:ext cx="1649895" cy="1649895"/>
          </a:xfrm>
          <a:prstGeom prst="rtTriangle">
            <a:avLst/>
          </a:prstGeom>
          <a:solidFill>
            <a:srgbClr val="0072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4776" y="-59634"/>
            <a:ext cx="1086676" cy="1086676"/>
          </a:xfrm>
          <a:prstGeom prst="rect">
            <a:avLst/>
          </a:prstGeom>
        </p:spPr>
      </p:pic>
      <p:sp>
        <p:nvSpPr>
          <p:cNvPr id="11" name="Rectángulo 10"/>
          <p:cNvSpPr/>
          <p:nvPr userDrawn="1"/>
        </p:nvSpPr>
        <p:spPr>
          <a:xfrm>
            <a:off x="0" y="0"/>
            <a:ext cx="12192000" cy="112143"/>
          </a:xfrm>
          <a:prstGeom prst="rect">
            <a:avLst/>
          </a:prstGeom>
          <a:solidFill>
            <a:srgbClr val="007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solidFill>
                <a:srgbClr val="0072C5"/>
              </a:solidFill>
            </a:endParaRPr>
          </a:p>
        </p:txBody>
      </p:sp>
      <p:sp>
        <p:nvSpPr>
          <p:cNvPr id="12" name="Content Placeholder 2"/>
          <p:cNvSpPr>
            <a:spLocks noGrp="1"/>
          </p:cNvSpPr>
          <p:nvPr>
            <p:ph idx="10"/>
          </p:nvPr>
        </p:nvSpPr>
        <p:spPr>
          <a:xfrm>
            <a:off x="276043" y="1822450"/>
            <a:ext cx="5400137"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1"/>
          </p:nvPr>
        </p:nvSpPr>
        <p:spPr>
          <a:xfrm>
            <a:off x="6012611" y="1822450"/>
            <a:ext cx="5341188" cy="4351337"/>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96734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518113515"/>
      </p:ext>
    </p:extLst>
  </p:cSld>
  <p:clrMap bg1="lt1" tx1="dk1" bg2="lt2" tx2="dk2" accent1="accent1" accent2="accent2" accent3="accent3" accent4="accent4" accent5="accent5" accent6="accent6" hlink="hlink" folHlink="folHlink"/>
  <p:sldLayoutIdLst>
    <p:sldLayoutId id="2147483655" r:id="rId1"/>
    <p:sldLayoutId id="2147483660" r:id="rId2"/>
    <p:sldLayoutId id="2147483668" r:id="rId3"/>
    <p:sldLayoutId id="2147483661" r:id="rId4"/>
    <p:sldLayoutId id="2147483662" r:id="rId5"/>
    <p:sldLayoutId id="2147483666" r:id="rId6"/>
    <p:sldLayoutId id="2147483649" r:id="rId7"/>
    <p:sldLayoutId id="2147483650" r:id="rId8"/>
    <p:sldLayoutId id="2147483652" r:id="rId9"/>
    <p:sldLayoutId id="2147483664" r:id="rId10"/>
    <p:sldLayoutId id="2147483663" r:id="rId11"/>
    <p:sldLayoutId id="2147483669" r:id="rId12"/>
    <p:sldLayoutId id="2147483670"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9232231"/>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transition>
    <p:fade/>
  </p:transition>
  <p:timing>
    <p:tnLst>
      <p:par>
        <p:cTn id="1" dur="indefinite" restart="never" nodeType="tmRoot"/>
      </p:par>
    </p:tnLst>
  </p:timing>
  <p:txStyles>
    <p:titleStyle>
      <a:lvl1pPr algn="l" defTabSz="914004"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047609"/>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7" r:id="rId5"/>
    <p:sldLayoutId id="2147483688" r:id="rId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9484907"/>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hyperlink" Target="http://aka.ms/preferred"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1443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1249" y="487"/>
            <a:ext cx="9804771" cy="6857027"/>
          </a:xfrm>
          <a:prstGeom prst="rect">
            <a:avLst/>
          </a:prstGeom>
        </p:spPr>
      </p:pic>
      <p:sp>
        <p:nvSpPr>
          <p:cNvPr id="41" name="Rectangle 40"/>
          <p:cNvSpPr/>
          <p:nvPr/>
        </p:nvSpPr>
        <p:spPr bwMode="auto">
          <a:xfrm rot="16200000">
            <a:off x="5849382" y="705851"/>
            <a:ext cx="2702574" cy="8895889"/>
          </a:xfrm>
          <a:prstGeom prst="rect">
            <a:avLst/>
          </a:prstGeom>
          <a:solidFill>
            <a:srgbClr val="F2F2F2">
              <a:alpha val="87059"/>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905616">
              <a:lnSpc>
                <a:spcPct val="90000"/>
              </a:lnSpc>
              <a:spcAft>
                <a:spcPts val="594"/>
              </a:spcAft>
              <a:defRPr/>
            </a:pPr>
            <a:endParaRPr lang="en-US" sz="1765" dirty="0">
              <a:solidFill>
                <a:srgbClr val="FFFFFF"/>
              </a:solidFill>
              <a:latin typeface="Segoe UI Light"/>
            </a:endParaRPr>
          </a:p>
        </p:txBody>
      </p:sp>
      <p:pic>
        <p:nvPicPr>
          <p:cNvPr id="24" name="Picture 23"/>
          <p:cNvPicPr>
            <a:picLocks noChangeAspect="1"/>
          </p:cNvPicPr>
          <p:nvPr/>
        </p:nvPicPr>
        <p:blipFill rotWithShape="1">
          <a:blip r:embed="rId4"/>
          <a:srcRect t="6655"/>
          <a:stretch/>
        </p:blipFill>
        <p:spPr>
          <a:xfrm>
            <a:off x="2923409" y="3957991"/>
            <a:ext cx="4087905" cy="2391608"/>
          </a:xfrm>
          <a:prstGeom prst="rect">
            <a:avLst/>
          </a:prstGeom>
          <a:ln>
            <a:solidFill>
              <a:schemeClr val="bg1">
                <a:lumMod val="20000"/>
                <a:lumOff val="80000"/>
              </a:schemeClr>
            </a:solidFill>
          </a:ln>
          <a:effectLst/>
        </p:spPr>
      </p:pic>
      <p:sp>
        <p:nvSpPr>
          <p:cNvPr id="30" name="Rectangle 29"/>
          <p:cNvSpPr/>
          <p:nvPr/>
        </p:nvSpPr>
        <p:spPr>
          <a:xfrm>
            <a:off x="7405533" y="3957992"/>
            <a:ext cx="2763977" cy="2710807"/>
          </a:xfrm>
          <a:prstGeom prst="rect">
            <a:avLst/>
          </a:prstGeom>
        </p:spPr>
        <p:txBody>
          <a:bodyPr wrap="square">
            <a:spAutoFit/>
          </a:bodyPr>
          <a:lstStyle/>
          <a:p>
            <a:pPr defTabSz="905616">
              <a:spcAft>
                <a:spcPts val="686"/>
              </a:spcAft>
              <a:defRPr/>
            </a:pPr>
            <a:r>
              <a:rPr lang="en-US" sz="1372" dirty="0">
                <a:solidFill>
                  <a:srgbClr val="505050"/>
                </a:solidFill>
                <a:latin typeface="Segoe UI"/>
              </a:rPr>
              <a:t>Improved HTML rendering </a:t>
            </a:r>
          </a:p>
          <a:p>
            <a:pPr defTabSz="905616">
              <a:spcAft>
                <a:spcPts val="686"/>
              </a:spcAft>
              <a:defRPr/>
            </a:pPr>
            <a:r>
              <a:rPr lang="en-US" sz="1372" dirty="0">
                <a:solidFill>
                  <a:srgbClr val="505050"/>
                </a:solidFill>
                <a:latin typeface="Segoe UI"/>
              </a:rPr>
              <a:t>One-click archive</a:t>
            </a:r>
          </a:p>
          <a:p>
            <a:pPr defTabSz="905616">
              <a:spcAft>
                <a:spcPts val="686"/>
              </a:spcAft>
              <a:defRPr/>
            </a:pPr>
            <a:r>
              <a:rPr lang="en-US" sz="1372" dirty="0">
                <a:solidFill>
                  <a:srgbClr val="505050"/>
                </a:solidFill>
                <a:latin typeface="Segoe UI"/>
              </a:rPr>
              <a:t>Common typos/suggestions</a:t>
            </a:r>
          </a:p>
          <a:p>
            <a:pPr defTabSz="905616">
              <a:spcAft>
                <a:spcPts val="686"/>
              </a:spcAft>
              <a:defRPr/>
            </a:pPr>
            <a:r>
              <a:rPr lang="en-US" sz="1372" dirty="0">
                <a:solidFill>
                  <a:srgbClr val="505050"/>
                </a:solidFill>
                <a:latin typeface="Segoe UI"/>
              </a:rPr>
              <a:t>Contact linking improvements</a:t>
            </a:r>
          </a:p>
          <a:p>
            <a:pPr defTabSz="905616">
              <a:spcAft>
                <a:spcPts val="686"/>
              </a:spcAft>
              <a:defRPr/>
            </a:pPr>
            <a:r>
              <a:rPr lang="en-US" sz="1372" dirty="0">
                <a:solidFill>
                  <a:srgbClr val="505050"/>
                </a:solidFill>
                <a:latin typeface="Segoe UI"/>
              </a:rPr>
              <a:t>Import contacts from csv </a:t>
            </a:r>
          </a:p>
          <a:p>
            <a:pPr defTabSz="905616">
              <a:spcAft>
                <a:spcPts val="686"/>
              </a:spcAft>
              <a:defRPr/>
            </a:pPr>
            <a:r>
              <a:rPr lang="en-US" sz="1372" dirty="0">
                <a:solidFill>
                  <a:srgbClr val="505050"/>
                </a:solidFill>
                <a:latin typeface="Segoe UI"/>
              </a:rPr>
              <a:t>Better format controls </a:t>
            </a:r>
          </a:p>
          <a:p>
            <a:pPr defTabSz="905616">
              <a:spcAft>
                <a:spcPts val="686"/>
              </a:spcAft>
              <a:defRPr/>
            </a:pPr>
            <a:r>
              <a:rPr lang="en-US" sz="1372" dirty="0">
                <a:solidFill>
                  <a:srgbClr val="505050"/>
                </a:solidFill>
                <a:latin typeface="Segoe UI"/>
              </a:rPr>
              <a:t>Smarter actions button</a:t>
            </a:r>
          </a:p>
          <a:p>
            <a:pPr defTabSz="905616">
              <a:spcAft>
                <a:spcPts val="686"/>
              </a:spcAft>
              <a:defRPr/>
            </a:pPr>
            <a:r>
              <a:rPr lang="en-US" sz="1372" dirty="0">
                <a:solidFill>
                  <a:srgbClr val="505050"/>
                </a:solidFill>
                <a:latin typeface="Segoe UI"/>
              </a:rPr>
              <a:t>Better attachment view </a:t>
            </a:r>
          </a:p>
          <a:p>
            <a:pPr defTabSz="905616">
              <a:spcAft>
                <a:spcPts val="686"/>
              </a:spcAft>
              <a:defRPr/>
            </a:pPr>
            <a:endParaRPr lang="en-US" sz="1372" dirty="0">
              <a:solidFill>
                <a:srgbClr val="505050"/>
              </a:solidFill>
              <a:latin typeface="Segoe UI"/>
            </a:endParaRPr>
          </a:p>
        </p:txBody>
      </p:sp>
      <p:sp>
        <p:nvSpPr>
          <p:cNvPr id="3" name="Rectangle 2"/>
          <p:cNvSpPr/>
          <p:nvPr/>
        </p:nvSpPr>
        <p:spPr>
          <a:xfrm>
            <a:off x="9899825" y="3957991"/>
            <a:ext cx="2286195" cy="2409890"/>
          </a:xfrm>
          <a:prstGeom prst="rect">
            <a:avLst/>
          </a:prstGeom>
        </p:spPr>
        <p:txBody>
          <a:bodyPr wrap="square">
            <a:spAutoFit/>
          </a:bodyPr>
          <a:lstStyle/>
          <a:p>
            <a:pPr defTabSz="905616">
              <a:spcAft>
                <a:spcPts val="686"/>
              </a:spcAft>
              <a:defRPr/>
            </a:pPr>
            <a:r>
              <a:rPr lang="en-US" sz="1372" dirty="0">
                <a:solidFill>
                  <a:srgbClr val="505050"/>
                </a:solidFill>
                <a:latin typeface="Segoe UI"/>
              </a:rPr>
              <a:t>Pin </a:t>
            </a:r>
          </a:p>
          <a:p>
            <a:pPr defTabSz="905616">
              <a:spcAft>
                <a:spcPts val="686"/>
              </a:spcAft>
              <a:defRPr/>
            </a:pPr>
            <a:r>
              <a:rPr lang="en-US" sz="1372" dirty="0">
                <a:solidFill>
                  <a:srgbClr val="505050"/>
                </a:solidFill>
                <a:latin typeface="Segoe UI"/>
              </a:rPr>
              <a:t>Undo</a:t>
            </a:r>
          </a:p>
          <a:p>
            <a:pPr defTabSz="905616">
              <a:spcAft>
                <a:spcPts val="686"/>
              </a:spcAft>
              <a:defRPr/>
            </a:pPr>
            <a:r>
              <a:rPr lang="en-US" sz="1372" dirty="0">
                <a:solidFill>
                  <a:srgbClr val="505050"/>
                </a:solidFill>
                <a:latin typeface="Segoe UI"/>
              </a:rPr>
              <a:t>Sweep</a:t>
            </a:r>
          </a:p>
          <a:p>
            <a:pPr defTabSz="905616">
              <a:spcAft>
                <a:spcPts val="686"/>
              </a:spcAft>
              <a:defRPr/>
            </a:pPr>
            <a:r>
              <a:rPr lang="en-US" sz="1372" dirty="0">
                <a:solidFill>
                  <a:srgbClr val="505050"/>
                </a:solidFill>
                <a:latin typeface="Segoe UI"/>
              </a:rPr>
              <a:t>Weather view </a:t>
            </a:r>
          </a:p>
          <a:p>
            <a:pPr defTabSz="905616">
              <a:spcAft>
                <a:spcPts val="686"/>
              </a:spcAft>
              <a:defRPr/>
            </a:pPr>
            <a:r>
              <a:rPr lang="en-US" sz="1372" dirty="0" err="1">
                <a:solidFill>
                  <a:srgbClr val="505050"/>
                </a:solidFill>
                <a:latin typeface="Segoe UI"/>
              </a:rPr>
              <a:t>Emojis</a:t>
            </a:r>
            <a:endParaRPr lang="en-US" sz="1372" dirty="0">
              <a:solidFill>
                <a:srgbClr val="505050"/>
              </a:solidFill>
              <a:latin typeface="Segoe UI"/>
            </a:endParaRPr>
          </a:p>
          <a:p>
            <a:pPr defTabSz="905616">
              <a:spcAft>
                <a:spcPts val="686"/>
              </a:spcAft>
              <a:defRPr/>
            </a:pPr>
            <a:r>
              <a:rPr lang="en-US" sz="1372" dirty="0">
                <a:solidFill>
                  <a:srgbClr val="505050"/>
                </a:solidFill>
                <a:latin typeface="Segoe UI"/>
              </a:rPr>
              <a:t>Single line view </a:t>
            </a:r>
          </a:p>
          <a:p>
            <a:pPr defTabSz="905616">
              <a:spcAft>
                <a:spcPts val="686"/>
              </a:spcAft>
              <a:defRPr/>
            </a:pPr>
            <a:r>
              <a:rPr lang="en-US" sz="1372" dirty="0">
                <a:solidFill>
                  <a:srgbClr val="505050"/>
                </a:solidFill>
                <a:latin typeface="Segoe UI"/>
              </a:rPr>
              <a:t>Inline reply </a:t>
            </a:r>
          </a:p>
          <a:p>
            <a:pPr defTabSz="905616">
              <a:spcAft>
                <a:spcPts val="686"/>
              </a:spcAft>
              <a:defRPr/>
            </a:pPr>
            <a:r>
              <a:rPr lang="en-US" sz="1372" dirty="0">
                <a:solidFill>
                  <a:srgbClr val="505050"/>
                </a:solidFill>
                <a:latin typeface="Segoe UI"/>
              </a:rPr>
              <a:t>Insert images </a:t>
            </a:r>
          </a:p>
        </p:txBody>
      </p:sp>
      <p:sp>
        <p:nvSpPr>
          <p:cNvPr id="42" name="Rectangle 41"/>
          <p:cNvSpPr/>
          <p:nvPr/>
        </p:nvSpPr>
        <p:spPr bwMode="auto">
          <a:xfrm rot="16200000">
            <a:off x="5970144" y="-1937767"/>
            <a:ext cx="2448155" cy="8882993"/>
          </a:xfrm>
          <a:prstGeom prst="rect">
            <a:avLst/>
          </a:prstGeom>
          <a:solidFill>
            <a:srgbClr val="F2F2F2">
              <a:alpha val="87059"/>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905616">
              <a:lnSpc>
                <a:spcPct val="90000"/>
              </a:lnSpc>
              <a:spcAft>
                <a:spcPts val="594"/>
              </a:spcAft>
              <a:defRPr/>
            </a:pPr>
            <a:endParaRPr lang="en-US" sz="1765" dirty="0">
              <a:solidFill>
                <a:srgbClr val="FFFFFF"/>
              </a:solidFill>
              <a:latin typeface="Segoe UI Light"/>
            </a:endParaRPr>
          </a:p>
        </p:txBody>
      </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3410" y="1381366"/>
            <a:ext cx="4087904" cy="2198622"/>
          </a:xfrm>
          <a:prstGeom prst="rect">
            <a:avLst/>
          </a:prstGeom>
          <a:ln>
            <a:solidFill>
              <a:schemeClr val="bg1">
                <a:lumMod val="20000"/>
                <a:lumOff val="80000"/>
              </a:schemeClr>
            </a:solidFill>
          </a:ln>
          <a:effectLst/>
        </p:spPr>
      </p:pic>
      <p:sp>
        <p:nvSpPr>
          <p:cNvPr id="21" name="Rectangle 20"/>
          <p:cNvSpPr/>
          <p:nvPr/>
        </p:nvSpPr>
        <p:spPr>
          <a:xfrm>
            <a:off x="7398442" y="1422991"/>
            <a:ext cx="4507026" cy="1206228"/>
          </a:xfrm>
          <a:prstGeom prst="rect">
            <a:avLst/>
          </a:prstGeom>
        </p:spPr>
        <p:txBody>
          <a:bodyPr wrap="square">
            <a:spAutoFit/>
          </a:bodyPr>
          <a:lstStyle/>
          <a:p>
            <a:pPr defTabSz="905616">
              <a:spcAft>
                <a:spcPts val="686"/>
              </a:spcAft>
              <a:defRPr/>
            </a:pPr>
            <a:r>
              <a:rPr lang="en-US" sz="1372" dirty="0">
                <a:solidFill>
                  <a:srgbClr val="505050"/>
                </a:solidFill>
                <a:latin typeface="Segoe UI"/>
              </a:rPr>
              <a:t>Inline previews for URLs</a:t>
            </a:r>
          </a:p>
          <a:p>
            <a:pPr defTabSz="905616">
              <a:spcAft>
                <a:spcPts val="686"/>
              </a:spcAft>
              <a:defRPr/>
            </a:pPr>
            <a:r>
              <a:rPr lang="en-US" sz="1372" dirty="0">
                <a:solidFill>
                  <a:srgbClr val="505050"/>
                </a:solidFill>
                <a:latin typeface="Segoe UI"/>
              </a:rPr>
              <a:t>Inline video player</a:t>
            </a:r>
          </a:p>
          <a:p>
            <a:pPr defTabSz="905616">
              <a:spcAft>
                <a:spcPts val="686"/>
              </a:spcAft>
              <a:defRPr/>
            </a:pPr>
            <a:r>
              <a:rPr lang="en-US" sz="1372" dirty="0">
                <a:solidFill>
                  <a:srgbClr val="505050"/>
                </a:solidFill>
                <a:latin typeface="Segoe UI"/>
              </a:rPr>
              <a:t>Intelligent recipient selection and people search</a:t>
            </a:r>
          </a:p>
          <a:p>
            <a:pPr defTabSz="905616">
              <a:spcAft>
                <a:spcPts val="686"/>
              </a:spcAft>
              <a:defRPr/>
            </a:pPr>
            <a:r>
              <a:rPr lang="en-US" sz="1372" dirty="0">
                <a:solidFill>
                  <a:srgbClr val="505050"/>
                </a:solidFill>
                <a:latin typeface="Segoe UI"/>
              </a:rPr>
              <a:t>“Tell me what you want to do” box in Outlook</a:t>
            </a:r>
          </a:p>
        </p:txBody>
      </p:sp>
      <p:grpSp>
        <p:nvGrpSpPr>
          <p:cNvPr id="13" name="Group 12"/>
          <p:cNvGrpSpPr/>
          <p:nvPr/>
        </p:nvGrpSpPr>
        <p:grpSpPr>
          <a:xfrm>
            <a:off x="0" y="0"/>
            <a:ext cx="2381250" cy="6857514"/>
            <a:chOff x="2713037" y="2125662"/>
            <a:chExt cx="2194560" cy="2971800"/>
          </a:xfrm>
        </p:grpSpPr>
        <p:sp>
          <p:nvSpPr>
            <p:cNvPr id="14" name="Rectangle 13"/>
            <p:cNvSpPr/>
            <p:nvPr/>
          </p:nvSpPr>
          <p:spPr bwMode="auto">
            <a:xfrm>
              <a:off x="2713037" y="2125662"/>
              <a:ext cx="2194560" cy="2971800"/>
            </a:xfrm>
            <a:prstGeom prst="rect">
              <a:avLst/>
            </a:prstGeom>
            <a:solidFill>
              <a:srgbClr val="2586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896386">
                <a:spcBef>
                  <a:spcPts val="1176"/>
                </a:spcBef>
              </a:pPr>
              <a:r>
                <a:rPr lang="en-US" sz="2353" kern="0" dirty="0">
                  <a:solidFill>
                    <a:srgbClr val="FFFFFF"/>
                  </a:solidFill>
                  <a:latin typeface="Segoe UI Light"/>
                  <a:ea typeface="Verdana" pitchFamily="34" charset="0"/>
                  <a:cs typeface="Verdana" pitchFamily="34" charset="0"/>
                </a:rPr>
                <a:t/>
              </a:r>
              <a:br>
                <a:rPr lang="en-US" sz="2353" kern="0" dirty="0">
                  <a:solidFill>
                    <a:srgbClr val="FFFFFF"/>
                  </a:solidFill>
                  <a:latin typeface="Segoe UI Light"/>
                  <a:ea typeface="Verdana" pitchFamily="34" charset="0"/>
                  <a:cs typeface="Verdana" pitchFamily="34" charset="0"/>
                </a:rPr>
              </a:br>
              <a:r>
                <a:rPr lang="en-US" sz="2353" kern="0" dirty="0">
                  <a:solidFill>
                    <a:srgbClr val="FFFFFF"/>
                  </a:solidFill>
                  <a:latin typeface="Segoe UI Light"/>
                  <a:ea typeface="Verdana" pitchFamily="34" charset="0"/>
                  <a:cs typeface="Verdana" pitchFamily="34" charset="0"/>
                </a:rPr>
                <a:t>Smarter </a:t>
              </a:r>
              <a:br>
                <a:rPr lang="en-US" sz="2353" kern="0" dirty="0">
                  <a:solidFill>
                    <a:srgbClr val="FFFFFF"/>
                  </a:solidFill>
                  <a:latin typeface="Segoe UI Light"/>
                  <a:ea typeface="Verdana" pitchFamily="34" charset="0"/>
                  <a:cs typeface="Verdana" pitchFamily="34" charset="0"/>
                </a:rPr>
              </a:br>
              <a:r>
                <a:rPr lang="en-US" sz="2353" kern="0" dirty="0">
                  <a:solidFill>
                    <a:srgbClr val="FFFFFF"/>
                  </a:solidFill>
                  <a:latin typeface="Segoe UI Light"/>
                  <a:ea typeface="Verdana" pitchFamily="34" charset="0"/>
                  <a:cs typeface="Verdana" pitchFamily="34" charset="0"/>
                </a:rPr>
                <a:t>inbox</a:t>
              </a:r>
            </a:p>
          </p:txBody>
        </p:sp>
        <p:sp>
          <p:nvSpPr>
            <p:cNvPr id="15" name="AutoShape 8"/>
            <p:cNvSpPr>
              <a:spLocks noChangeAspect="1" noChangeArrowheads="1" noTextEdit="1"/>
            </p:cNvSpPr>
            <p:nvPr/>
          </p:nvSpPr>
          <p:spPr bwMode="auto">
            <a:xfrm>
              <a:off x="3310060" y="3835657"/>
              <a:ext cx="1000514" cy="789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grpSp>
        <p:nvGrpSpPr>
          <p:cNvPr id="16" name="Group 16"/>
          <p:cNvGrpSpPr>
            <a:grpSpLocks noChangeAspect="1"/>
          </p:cNvGrpSpPr>
          <p:nvPr/>
        </p:nvGrpSpPr>
        <p:grpSpPr bwMode="auto">
          <a:xfrm>
            <a:off x="564935" y="2862304"/>
            <a:ext cx="1291976" cy="1010594"/>
            <a:chOff x="2072" y="2792"/>
            <a:chExt cx="652" cy="510"/>
          </a:xfrm>
          <a:solidFill>
            <a:schemeClr val="tx1"/>
          </a:solidFill>
        </p:grpSpPr>
        <p:sp>
          <p:nvSpPr>
            <p:cNvPr id="17" name="Freeform 17"/>
            <p:cNvSpPr>
              <a:spLocks/>
            </p:cNvSpPr>
            <p:nvPr/>
          </p:nvSpPr>
          <p:spPr bwMode="auto">
            <a:xfrm>
              <a:off x="2072" y="2940"/>
              <a:ext cx="652" cy="362"/>
            </a:xfrm>
            <a:custGeom>
              <a:avLst/>
              <a:gdLst>
                <a:gd name="T0" fmla="*/ 109 w 273"/>
                <a:gd name="T1" fmla="*/ 78 h 151"/>
                <a:gd name="T2" fmla="*/ 0 w 273"/>
                <a:gd name="T3" fmla="*/ 0 h 151"/>
                <a:gd name="T4" fmla="*/ 0 w 273"/>
                <a:gd name="T5" fmla="*/ 131 h 151"/>
                <a:gd name="T6" fmla="*/ 21 w 273"/>
                <a:gd name="T7" fmla="*/ 151 h 151"/>
                <a:gd name="T8" fmla="*/ 252 w 273"/>
                <a:gd name="T9" fmla="*/ 151 h 151"/>
                <a:gd name="T10" fmla="*/ 273 w 273"/>
                <a:gd name="T11" fmla="*/ 131 h 151"/>
                <a:gd name="T12" fmla="*/ 273 w 273"/>
                <a:gd name="T13" fmla="*/ 0 h 151"/>
                <a:gd name="T14" fmla="*/ 164 w 273"/>
                <a:gd name="T15" fmla="*/ 78 h 151"/>
                <a:gd name="T16" fmla="*/ 109 w 273"/>
                <a:gd name="T17" fmla="*/ 7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51">
                  <a:moveTo>
                    <a:pt x="109" y="78"/>
                  </a:moveTo>
                  <a:cubicBezTo>
                    <a:pt x="0" y="0"/>
                    <a:pt x="0" y="0"/>
                    <a:pt x="0" y="0"/>
                  </a:cubicBezTo>
                  <a:cubicBezTo>
                    <a:pt x="0" y="131"/>
                    <a:pt x="0" y="131"/>
                    <a:pt x="0" y="131"/>
                  </a:cubicBezTo>
                  <a:cubicBezTo>
                    <a:pt x="0" y="142"/>
                    <a:pt x="9" y="151"/>
                    <a:pt x="21" y="151"/>
                  </a:cubicBezTo>
                  <a:cubicBezTo>
                    <a:pt x="252" y="151"/>
                    <a:pt x="252" y="151"/>
                    <a:pt x="252" y="151"/>
                  </a:cubicBezTo>
                  <a:cubicBezTo>
                    <a:pt x="264" y="151"/>
                    <a:pt x="273" y="142"/>
                    <a:pt x="273" y="131"/>
                  </a:cubicBezTo>
                  <a:cubicBezTo>
                    <a:pt x="273" y="0"/>
                    <a:pt x="273" y="0"/>
                    <a:pt x="273" y="0"/>
                  </a:cubicBezTo>
                  <a:cubicBezTo>
                    <a:pt x="164" y="78"/>
                    <a:pt x="164" y="78"/>
                    <a:pt x="164" y="78"/>
                  </a:cubicBezTo>
                  <a:cubicBezTo>
                    <a:pt x="149" y="89"/>
                    <a:pt x="124" y="89"/>
                    <a:pt x="10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 name="Freeform 18"/>
            <p:cNvSpPr>
              <a:spLocks/>
            </p:cNvSpPr>
            <p:nvPr/>
          </p:nvSpPr>
          <p:spPr bwMode="auto">
            <a:xfrm>
              <a:off x="2072" y="2792"/>
              <a:ext cx="652" cy="318"/>
            </a:xfrm>
            <a:custGeom>
              <a:avLst/>
              <a:gdLst>
                <a:gd name="T0" fmla="*/ 273 w 273"/>
                <a:gd name="T1" fmla="*/ 21 h 133"/>
                <a:gd name="T2" fmla="*/ 252 w 273"/>
                <a:gd name="T3" fmla="*/ 0 h 133"/>
                <a:gd name="T4" fmla="*/ 21 w 273"/>
                <a:gd name="T5" fmla="*/ 0 h 133"/>
                <a:gd name="T6" fmla="*/ 0 w 273"/>
                <a:gd name="T7" fmla="*/ 21 h 133"/>
                <a:gd name="T8" fmla="*/ 0 w 273"/>
                <a:gd name="T9" fmla="*/ 44 h 133"/>
                <a:gd name="T10" fmla="*/ 109 w 273"/>
                <a:gd name="T11" fmla="*/ 122 h 133"/>
                <a:gd name="T12" fmla="*/ 164 w 273"/>
                <a:gd name="T13" fmla="*/ 122 h 133"/>
                <a:gd name="T14" fmla="*/ 273 w 273"/>
                <a:gd name="T15" fmla="*/ 44 h 133"/>
                <a:gd name="T16" fmla="*/ 273 w 273"/>
                <a:gd name="T1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33">
                  <a:moveTo>
                    <a:pt x="273" y="21"/>
                  </a:moveTo>
                  <a:cubicBezTo>
                    <a:pt x="273" y="9"/>
                    <a:pt x="264" y="0"/>
                    <a:pt x="252" y="0"/>
                  </a:cubicBezTo>
                  <a:cubicBezTo>
                    <a:pt x="21" y="0"/>
                    <a:pt x="21" y="0"/>
                    <a:pt x="21" y="0"/>
                  </a:cubicBezTo>
                  <a:cubicBezTo>
                    <a:pt x="9" y="0"/>
                    <a:pt x="0" y="9"/>
                    <a:pt x="0" y="21"/>
                  </a:cubicBezTo>
                  <a:cubicBezTo>
                    <a:pt x="0" y="44"/>
                    <a:pt x="0" y="44"/>
                    <a:pt x="0" y="44"/>
                  </a:cubicBezTo>
                  <a:cubicBezTo>
                    <a:pt x="109" y="122"/>
                    <a:pt x="109" y="122"/>
                    <a:pt x="109" y="122"/>
                  </a:cubicBezTo>
                  <a:cubicBezTo>
                    <a:pt x="124" y="133"/>
                    <a:pt x="149" y="133"/>
                    <a:pt x="164" y="122"/>
                  </a:cubicBezTo>
                  <a:cubicBezTo>
                    <a:pt x="273" y="44"/>
                    <a:pt x="273" y="44"/>
                    <a:pt x="273" y="44"/>
                  </a:cubicBezTo>
                  <a:lnTo>
                    <a:pt x="27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
        <p:nvSpPr>
          <p:cNvPr id="22" name="Rectangle 21"/>
          <p:cNvSpPr/>
          <p:nvPr/>
        </p:nvSpPr>
        <p:spPr bwMode="auto">
          <a:xfrm>
            <a:off x="2758459" y="131249"/>
            <a:ext cx="4910897" cy="65013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45713" rIns="45713" bIns="45713" numCol="1" spcCol="0" rtlCol="0" fromWordArt="0" anchor="ctr" anchorCtr="0" forceAA="0" compatLnSpc="1">
            <a:prstTxWarp prst="textNoShape">
              <a:avLst/>
            </a:prstTxWarp>
            <a:noAutofit/>
          </a:bodyPr>
          <a:lstStyle/>
          <a:p>
            <a:pPr defTabSz="932711">
              <a:lnSpc>
                <a:spcPct val="90000"/>
              </a:lnSpc>
              <a:spcBef>
                <a:spcPct val="0"/>
              </a:spcBef>
              <a:spcAft>
                <a:spcPts val="1200"/>
              </a:spcAft>
            </a:pPr>
            <a:r>
              <a:rPr lang="en-US" sz="2353" dirty="0">
                <a:solidFill>
                  <a:srgbClr val="FFFFFF"/>
                </a:solidFill>
                <a:latin typeface="Segoe UI Light"/>
              </a:rPr>
              <a:t>Inbox enhancements</a:t>
            </a:r>
          </a:p>
        </p:txBody>
      </p:sp>
    </p:spTree>
    <p:extLst>
      <p:ext uri="{BB962C8B-B14F-4D97-AF65-F5344CB8AC3E}">
        <p14:creationId xmlns:p14="http://schemas.microsoft.com/office/powerpoint/2010/main" val="6968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1000"/>
                                        <p:tgtEl>
                                          <p:spTgt spid="41"/>
                                        </p:tgtEl>
                                      </p:cBhvr>
                                    </p:animEffect>
                                    <p:anim calcmode="lin" valueType="num">
                                      <p:cBhvr>
                                        <p:cTn id="30" dur="1000" fill="hold"/>
                                        <p:tgtEl>
                                          <p:spTgt spid="41"/>
                                        </p:tgtEl>
                                        <p:attrNameLst>
                                          <p:attrName>ppt_x</p:attrName>
                                        </p:attrNameLst>
                                      </p:cBhvr>
                                      <p:tavLst>
                                        <p:tav tm="0">
                                          <p:val>
                                            <p:strVal val="#ppt_x"/>
                                          </p:val>
                                        </p:tav>
                                        <p:tav tm="100000">
                                          <p:val>
                                            <p:strVal val="#ppt_x"/>
                                          </p:val>
                                        </p:tav>
                                      </p:tavLst>
                                    </p:anim>
                                    <p:anim calcmode="lin" valueType="num">
                                      <p:cBhvr>
                                        <p:cTn id="31" dur="1000" fill="hold"/>
                                        <p:tgtEl>
                                          <p:spTgt spid="41"/>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0" grpId="0"/>
      <p:bldP spid="3" grpId="0"/>
      <p:bldP spid="42" grpId="0" animBg="1"/>
      <p:bldP spid="21"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2423078" y="23172"/>
            <a:ext cx="9188354" cy="180237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600" b="1" dirty="0" smtClean="0">
                <a:solidFill>
                  <a:srgbClr val="505050"/>
                </a:solidFill>
                <a:latin typeface="+mj-lt"/>
              </a:rPr>
              <a:t>Reduced </a:t>
            </a:r>
            <a:r>
              <a:rPr lang="en-US" sz="1600" b="1" dirty="0">
                <a:solidFill>
                  <a:srgbClr val="505050"/>
                </a:solidFill>
                <a:latin typeface="+mj-lt"/>
              </a:rPr>
              <a:t>WAN costs - Search index </a:t>
            </a:r>
            <a:r>
              <a:rPr lang="en-US" sz="1600" b="1" dirty="0">
                <a:solidFill>
                  <a:srgbClr val="505050"/>
                </a:solidFill>
                <a:latin typeface="+mj-lt"/>
                <a:cs typeface="Segoe UI Semibold" panose="020B0702040204020203" pitchFamily="34" charset="0"/>
              </a:rPr>
              <a:t>using passive </a:t>
            </a:r>
            <a:r>
              <a:rPr lang="en-US" sz="1600" b="1" dirty="0" smtClean="0">
                <a:solidFill>
                  <a:srgbClr val="505050"/>
                </a:solidFill>
                <a:latin typeface="+mj-lt"/>
                <a:cs typeface="Segoe UI Semibold" panose="020B0702040204020203" pitchFamily="34" charset="0"/>
              </a:rPr>
              <a:t>copy</a:t>
            </a:r>
            <a:br>
              <a:rPr lang="en-US" sz="1600" b="1" dirty="0" smtClean="0">
                <a:solidFill>
                  <a:srgbClr val="505050"/>
                </a:solidFill>
                <a:latin typeface="+mj-lt"/>
                <a:cs typeface="Segoe UI Semibold" panose="020B0702040204020203" pitchFamily="34" charset="0"/>
              </a:rPr>
            </a:br>
            <a:endParaRPr lang="en-US" sz="1600" b="1" dirty="0">
              <a:solidFill>
                <a:srgbClr val="505050"/>
              </a:solidFill>
              <a:latin typeface="+mj-lt"/>
            </a:endParaRPr>
          </a:p>
          <a:p>
            <a:pPr defTabSz="914367">
              <a:lnSpc>
                <a:spcPct val="90000"/>
              </a:lnSpc>
              <a:spcAft>
                <a:spcPts val="588"/>
              </a:spcAft>
              <a:defRPr/>
            </a:pPr>
            <a:r>
              <a:rPr lang="en-US" sz="1600" b="1" dirty="0">
                <a:solidFill>
                  <a:srgbClr val="505050"/>
                </a:solidFill>
                <a:latin typeface="+mj-lt"/>
              </a:rPr>
              <a:t>Supports bigger disks with less IOPS </a:t>
            </a:r>
            <a:r>
              <a:rPr lang="en-US" sz="1600" b="1" dirty="0" smtClean="0">
                <a:solidFill>
                  <a:srgbClr val="505050"/>
                </a:solidFill>
                <a:latin typeface="+mj-lt"/>
              </a:rPr>
              <a:t>(&gt;</a:t>
            </a:r>
            <a:r>
              <a:rPr lang="en-US" sz="1600" b="1" dirty="0">
                <a:solidFill>
                  <a:srgbClr val="505050"/>
                </a:solidFill>
                <a:latin typeface="+mj-lt"/>
              </a:rPr>
              <a:t>22% lower than E15 RTM)</a:t>
            </a:r>
          </a:p>
          <a:p>
            <a:pPr marL="793328" lvl="2" indent="-336145" defTabSz="914367">
              <a:lnSpc>
                <a:spcPct val="90000"/>
              </a:lnSpc>
              <a:spcAft>
                <a:spcPts val="588"/>
              </a:spcAft>
              <a:buFont typeface="Arial" panose="020B0604020202020204" pitchFamily="34" charset="0"/>
              <a:buChar char="•"/>
              <a:defRPr/>
            </a:pPr>
            <a:r>
              <a:rPr lang="en-US" sz="1600" dirty="0">
                <a:solidFill>
                  <a:srgbClr val="505050"/>
                </a:solidFill>
                <a:latin typeface="+mj-lt"/>
              </a:rPr>
              <a:t>8 TB, 7200 RPM JBOD</a:t>
            </a:r>
          </a:p>
          <a:p>
            <a:pPr marL="793328" lvl="2" indent="-336145" defTabSz="914367">
              <a:lnSpc>
                <a:spcPct val="90000"/>
              </a:lnSpc>
              <a:spcAft>
                <a:spcPts val="588"/>
              </a:spcAft>
              <a:buFont typeface="Arial" panose="020B0604020202020204" pitchFamily="34" charset="0"/>
              <a:buChar char="•"/>
              <a:defRPr/>
            </a:pPr>
            <a:r>
              <a:rPr lang="en-US" sz="1600" dirty="0">
                <a:solidFill>
                  <a:srgbClr val="505050"/>
                </a:solidFill>
                <a:latin typeface="+mj-lt"/>
              </a:rPr>
              <a:t>Delayed lag play-down</a:t>
            </a:r>
          </a:p>
          <a:p>
            <a:pPr marL="793328" lvl="2" indent="-336145" defTabSz="914367">
              <a:lnSpc>
                <a:spcPct val="90000"/>
              </a:lnSpc>
              <a:spcAft>
                <a:spcPts val="588"/>
              </a:spcAft>
              <a:buFont typeface="Arial" panose="020B0604020202020204" pitchFamily="34" charset="0"/>
              <a:buChar char="•"/>
              <a:defRPr/>
            </a:pPr>
            <a:endParaRPr lang="en-US" sz="700" dirty="0">
              <a:solidFill>
                <a:srgbClr val="505050"/>
              </a:solidFill>
              <a:latin typeface="Segoe UI Light"/>
            </a:endParaRPr>
          </a:p>
        </p:txBody>
      </p:sp>
      <p:pic>
        <p:nvPicPr>
          <p:cNvPr id="17" name="Picture 3"/>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bwMode="auto">
          <a:xfrm>
            <a:off x="10481872" y="4085405"/>
            <a:ext cx="345349" cy="8837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bwMode="auto">
          <a:xfrm>
            <a:off x="10922827" y="5077808"/>
            <a:ext cx="345349" cy="8837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bwMode="auto">
          <a:xfrm>
            <a:off x="10481872" y="5077808"/>
            <a:ext cx="345349" cy="8837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bwMode="auto">
          <a:xfrm>
            <a:off x="10922827" y="4085404"/>
            <a:ext cx="345349" cy="8837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bwMode="auto">
          <a:xfrm>
            <a:off x="11344732" y="4085404"/>
            <a:ext cx="345349" cy="8837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bwMode="auto">
          <a:xfrm>
            <a:off x="11344732" y="5077808"/>
            <a:ext cx="345349" cy="88371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1" y="0"/>
            <a:ext cx="2381251" cy="3313159"/>
          </a:xfrm>
          <a:prstGeom prst="rect">
            <a:avLst/>
          </a:prstGeom>
          <a:solidFill>
            <a:srgbClr val="FE9C2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896386">
              <a:spcBef>
                <a:spcPts val="1176"/>
              </a:spcBef>
            </a:pPr>
            <a:r>
              <a:rPr lang="en-US" sz="2353" kern="0" dirty="0" smtClean="0">
                <a:solidFill>
                  <a:srgbClr val="FFFFFF"/>
                </a:solidFill>
                <a:latin typeface="Segoe UI Light"/>
                <a:ea typeface="Verdana" pitchFamily="34" charset="0"/>
                <a:cs typeface="Verdana" pitchFamily="34" charset="0"/>
              </a:rPr>
              <a:t>Modern </a:t>
            </a:r>
            <a:r>
              <a:rPr lang="en-US" sz="2353" kern="0" dirty="0">
                <a:solidFill>
                  <a:srgbClr val="FFFFFF"/>
                </a:solidFill>
                <a:latin typeface="Segoe UI Light"/>
                <a:ea typeface="Verdana" pitchFamily="34" charset="0"/>
                <a:cs typeface="Verdana" pitchFamily="34" charset="0"/>
              </a:rPr>
              <a:t>datacenter</a:t>
            </a:r>
          </a:p>
        </p:txBody>
      </p:sp>
      <p:grpSp>
        <p:nvGrpSpPr>
          <p:cNvPr id="16" name="Group 4"/>
          <p:cNvGrpSpPr>
            <a:grpSpLocks noChangeAspect="1"/>
          </p:cNvGrpSpPr>
          <p:nvPr/>
        </p:nvGrpSpPr>
        <p:grpSpPr bwMode="auto">
          <a:xfrm>
            <a:off x="513816" y="1241469"/>
            <a:ext cx="1440118" cy="1613965"/>
            <a:chOff x="2264" y="2002"/>
            <a:chExt cx="613" cy="687"/>
          </a:xfrm>
          <a:solidFill>
            <a:schemeClr val="tx1"/>
          </a:solidFill>
        </p:grpSpPr>
        <p:sp>
          <p:nvSpPr>
            <p:cNvPr id="25" name="Freeform 5"/>
            <p:cNvSpPr>
              <a:spLocks noEditPoints="1"/>
            </p:cNvSpPr>
            <p:nvPr/>
          </p:nvSpPr>
          <p:spPr bwMode="auto">
            <a:xfrm>
              <a:off x="2264" y="2002"/>
              <a:ext cx="613" cy="687"/>
            </a:xfrm>
            <a:custGeom>
              <a:avLst/>
              <a:gdLst>
                <a:gd name="T0" fmla="*/ 255 w 256"/>
                <a:gd name="T1" fmla="*/ 232 h 288"/>
                <a:gd name="T2" fmla="*/ 247 w 256"/>
                <a:gd name="T3" fmla="*/ 231 h 288"/>
                <a:gd name="T4" fmla="*/ 245 w 256"/>
                <a:gd name="T5" fmla="*/ 80 h 288"/>
                <a:gd name="T6" fmla="*/ 140 w 256"/>
                <a:gd name="T7" fmla="*/ 0 h 288"/>
                <a:gd name="T8" fmla="*/ 25 w 256"/>
                <a:gd name="T9" fmla="*/ 80 h 288"/>
                <a:gd name="T10" fmla="*/ 23 w 256"/>
                <a:gd name="T11" fmla="*/ 232 h 288"/>
                <a:gd name="T12" fmla="*/ 0 w 256"/>
                <a:gd name="T13" fmla="*/ 237 h 288"/>
                <a:gd name="T14" fmla="*/ 0 w 256"/>
                <a:gd name="T15" fmla="*/ 242 h 288"/>
                <a:gd name="T16" fmla="*/ 127 w 256"/>
                <a:gd name="T17" fmla="*/ 288 h 288"/>
                <a:gd name="T18" fmla="*/ 256 w 256"/>
                <a:gd name="T19" fmla="*/ 244 h 288"/>
                <a:gd name="T20" fmla="*/ 255 w 256"/>
                <a:gd name="T21" fmla="*/ 232 h 288"/>
                <a:gd name="T22" fmla="*/ 28 w 256"/>
                <a:gd name="T23" fmla="*/ 83 h 288"/>
                <a:gd name="T24" fmla="*/ 141 w 256"/>
                <a:gd name="T25" fmla="*/ 6 h 288"/>
                <a:gd name="T26" fmla="*/ 142 w 256"/>
                <a:gd name="T27" fmla="*/ 258 h 288"/>
                <a:gd name="T28" fmla="*/ 26 w 256"/>
                <a:gd name="T29" fmla="*/ 232 h 288"/>
                <a:gd name="T30" fmla="*/ 28 w 256"/>
                <a:gd name="T31" fmla="*/ 83 h 288"/>
                <a:gd name="T32" fmla="*/ 126 w 256"/>
                <a:gd name="T33" fmla="*/ 280 h 288"/>
                <a:gd name="T34" fmla="*/ 4 w 256"/>
                <a:gd name="T35" fmla="*/ 238 h 288"/>
                <a:gd name="T36" fmla="*/ 25 w 256"/>
                <a:gd name="T37" fmla="*/ 234 h 288"/>
                <a:gd name="T38" fmla="*/ 27 w 256"/>
                <a:gd name="T39" fmla="*/ 234 h 288"/>
                <a:gd name="T40" fmla="*/ 143 w 256"/>
                <a:gd name="T41" fmla="*/ 262 h 288"/>
                <a:gd name="T42" fmla="*/ 196 w 256"/>
                <a:gd name="T43" fmla="*/ 260 h 288"/>
                <a:gd name="T44" fmla="*/ 126 w 256"/>
                <a:gd name="T45" fmla="*/ 2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 h="288">
                  <a:moveTo>
                    <a:pt x="255" y="232"/>
                  </a:moveTo>
                  <a:cubicBezTo>
                    <a:pt x="252" y="232"/>
                    <a:pt x="249" y="231"/>
                    <a:pt x="247" y="231"/>
                  </a:cubicBezTo>
                  <a:cubicBezTo>
                    <a:pt x="246" y="225"/>
                    <a:pt x="245" y="80"/>
                    <a:pt x="245" y="80"/>
                  </a:cubicBezTo>
                  <a:cubicBezTo>
                    <a:pt x="140" y="0"/>
                    <a:pt x="140" y="0"/>
                    <a:pt x="140" y="0"/>
                  </a:cubicBezTo>
                  <a:cubicBezTo>
                    <a:pt x="25" y="80"/>
                    <a:pt x="25" y="80"/>
                    <a:pt x="25" y="80"/>
                  </a:cubicBezTo>
                  <a:cubicBezTo>
                    <a:pt x="25" y="80"/>
                    <a:pt x="23" y="230"/>
                    <a:pt x="23" y="232"/>
                  </a:cubicBezTo>
                  <a:cubicBezTo>
                    <a:pt x="15" y="234"/>
                    <a:pt x="8" y="235"/>
                    <a:pt x="0" y="237"/>
                  </a:cubicBezTo>
                  <a:cubicBezTo>
                    <a:pt x="0" y="238"/>
                    <a:pt x="0" y="240"/>
                    <a:pt x="0" y="242"/>
                  </a:cubicBezTo>
                  <a:cubicBezTo>
                    <a:pt x="42" y="257"/>
                    <a:pt x="83" y="272"/>
                    <a:pt x="127" y="288"/>
                  </a:cubicBezTo>
                  <a:cubicBezTo>
                    <a:pt x="171" y="273"/>
                    <a:pt x="204" y="262"/>
                    <a:pt x="256" y="244"/>
                  </a:cubicBezTo>
                  <a:cubicBezTo>
                    <a:pt x="256" y="240"/>
                    <a:pt x="255" y="236"/>
                    <a:pt x="255" y="232"/>
                  </a:cubicBezTo>
                  <a:close/>
                  <a:moveTo>
                    <a:pt x="28" y="83"/>
                  </a:moveTo>
                  <a:cubicBezTo>
                    <a:pt x="141" y="6"/>
                    <a:pt x="141" y="6"/>
                    <a:pt x="141" y="6"/>
                  </a:cubicBezTo>
                  <a:cubicBezTo>
                    <a:pt x="142" y="258"/>
                    <a:pt x="142" y="258"/>
                    <a:pt x="142" y="258"/>
                  </a:cubicBezTo>
                  <a:cubicBezTo>
                    <a:pt x="133" y="257"/>
                    <a:pt x="36" y="234"/>
                    <a:pt x="26" y="232"/>
                  </a:cubicBezTo>
                  <a:cubicBezTo>
                    <a:pt x="27" y="225"/>
                    <a:pt x="28" y="83"/>
                    <a:pt x="28" y="83"/>
                  </a:cubicBezTo>
                  <a:close/>
                  <a:moveTo>
                    <a:pt x="126" y="280"/>
                  </a:moveTo>
                  <a:cubicBezTo>
                    <a:pt x="108" y="274"/>
                    <a:pt x="13" y="242"/>
                    <a:pt x="4" y="238"/>
                  </a:cubicBezTo>
                  <a:cubicBezTo>
                    <a:pt x="11" y="237"/>
                    <a:pt x="18" y="235"/>
                    <a:pt x="25" y="234"/>
                  </a:cubicBezTo>
                  <a:cubicBezTo>
                    <a:pt x="26" y="234"/>
                    <a:pt x="26" y="234"/>
                    <a:pt x="27" y="234"/>
                  </a:cubicBezTo>
                  <a:cubicBezTo>
                    <a:pt x="39" y="238"/>
                    <a:pt x="143" y="262"/>
                    <a:pt x="143" y="262"/>
                  </a:cubicBezTo>
                  <a:cubicBezTo>
                    <a:pt x="196" y="260"/>
                    <a:pt x="196" y="260"/>
                    <a:pt x="196" y="260"/>
                  </a:cubicBezTo>
                  <a:cubicBezTo>
                    <a:pt x="171" y="267"/>
                    <a:pt x="140" y="276"/>
                    <a:pt x="126"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 name="Freeform 6"/>
            <p:cNvSpPr>
              <a:spLocks/>
            </p:cNvSpPr>
            <p:nvPr/>
          </p:nvSpPr>
          <p:spPr bwMode="auto">
            <a:xfrm>
              <a:off x="2343" y="2057"/>
              <a:ext cx="239" cy="183"/>
            </a:xfrm>
            <a:custGeom>
              <a:avLst/>
              <a:gdLst>
                <a:gd name="T0" fmla="*/ 239 w 239"/>
                <a:gd name="T1" fmla="*/ 0 h 183"/>
                <a:gd name="T2" fmla="*/ 0 w 239"/>
                <a:gd name="T3" fmla="*/ 147 h 183"/>
                <a:gd name="T4" fmla="*/ 0 w 239"/>
                <a:gd name="T5" fmla="*/ 183 h 183"/>
                <a:gd name="T6" fmla="*/ 239 w 239"/>
                <a:gd name="T7" fmla="*/ 52 h 183"/>
                <a:gd name="T8" fmla="*/ 239 w 239"/>
                <a:gd name="T9" fmla="*/ 0 h 183"/>
              </a:gdLst>
              <a:ahLst/>
              <a:cxnLst>
                <a:cxn ang="0">
                  <a:pos x="T0" y="T1"/>
                </a:cxn>
                <a:cxn ang="0">
                  <a:pos x="T2" y="T3"/>
                </a:cxn>
                <a:cxn ang="0">
                  <a:pos x="T4" y="T5"/>
                </a:cxn>
                <a:cxn ang="0">
                  <a:pos x="T6" y="T7"/>
                </a:cxn>
                <a:cxn ang="0">
                  <a:pos x="T8" y="T9"/>
                </a:cxn>
              </a:cxnLst>
              <a:rect l="0" t="0" r="r" b="b"/>
              <a:pathLst>
                <a:path w="239" h="183">
                  <a:moveTo>
                    <a:pt x="239" y="0"/>
                  </a:moveTo>
                  <a:lnTo>
                    <a:pt x="0" y="147"/>
                  </a:lnTo>
                  <a:lnTo>
                    <a:pt x="0" y="183"/>
                  </a:lnTo>
                  <a:lnTo>
                    <a:pt x="239" y="52"/>
                  </a:lnTo>
                  <a:lnTo>
                    <a:pt x="2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 name="Freeform 7"/>
            <p:cNvSpPr>
              <a:spLocks/>
            </p:cNvSpPr>
            <p:nvPr/>
          </p:nvSpPr>
          <p:spPr bwMode="auto">
            <a:xfrm>
              <a:off x="2343" y="2460"/>
              <a:ext cx="242" cy="47"/>
            </a:xfrm>
            <a:custGeom>
              <a:avLst/>
              <a:gdLst>
                <a:gd name="T0" fmla="*/ 242 w 242"/>
                <a:gd name="T1" fmla="*/ 0 h 47"/>
                <a:gd name="T2" fmla="*/ 0 w 242"/>
                <a:gd name="T3" fmla="*/ 2 h 47"/>
                <a:gd name="T4" fmla="*/ 0 w 242"/>
                <a:gd name="T5" fmla="*/ 33 h 47"/>
                <a:gd name="T6" fmla="*/ 242 w 242"/>
                <a:gd name="T7" fmla="*/ 47 h 47"/>
                <a:gd name="T8" fmla="*/ 242 w 242"/>
                <a:gd name="T9" fmla="*/ 0 h 47"/>
              </a:gdLst>
              <a:ahLst/>
              <a:cxnLst>
                <a:cxn ang="0">
                  <a:pos x="T0" y="T1"/>
                </a:cxn>
                <a:cxn ang="0">
                  <a:pos x="T2" y="T3"/>
                </a:cxn>
                <a:cxn ang="0">
                  <a:pos x="T4" y="T5"/>
                </a:cxn>
                <a:cxn ang="0">
                  <a:pos x="T6" y="T7"/>
                </a:cxn>
                <a:cxn ang="0">
                  <a:pos x="T8" y="T9"/>
                </a:cxn>
              </a:cxnLst>
              <a:rect l="0" t="0" r="r" b="b"/>
              <a:pathLst>
                <a:path w="242" h="47">
                  <a:moveTo>
                    <a:pt x="242" y="0"/>
                  </a:moveTo>
                  <a:lnTo>
                    <a:pt x="0" y="2"/>
                  </a:lnTo>
                  <a:lnTo>
                    <a:pt x="0" y="33"/>
                  </a:lnTo>
                  <a:lnTo>
                    <a:pt x="242" y="47"/>
                  </a:lnTo>
                  <a:lnTo>
                    <a:pt x="2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 name="Freeform 8"/>
            <p:cNvSpPr>
              <a:spLocks/>
            </p:cNvSpPr>
            <p:nvPr/>
          </p:nvSpPr>
          <p:spPr bwMode="auto">
            <a:xfrm>
              <a:off x="2343" y="2515"/>
              <a:ext cx="242" cy="71"/>
            </a:xfrm>
            <a:custGeom>
              <a:avLst/>
              <a:gdLst>
                <a:gd name="T0" fmla="*/ 242 w 242"/>
                <a:gd name="T1" fmla="*/ 26 h 71"/>
                <a:gd name="T2" fmla="*/ 0 w 242"/>
                <a:gd name="T3" fmla="*/ 0 h 71"/>
                <a:gd name="T4" fmla="*/ 0 w 242"/>
                <a:gd name="T5" fmla="*/ 28 h 71"/>
                <a:gd name="T6" fmla="*/ 242 w 242"/>
                <a:gd name="T7" fmla="*/ 71 h 71"/>
                <a:gd name="T8" fmla="*/ 242 w 242"/>
                <a:gd name="T9" fmla="*/ 26 h 71"/>
              </a:gdLst>
              <a:ahLst/>
              <a:cxnLst>
                <a:cxn ang="0">
                  <a:pos x="T0" y="T1"/>
                </a:cxn>
                <a:cxn ang="0">
                  <a:pos x="T2" y="T3"/>
                </a:cxn>
                <a:cxn ang="0">
                  <a:pos x="T4" y="T5"/>
                </a:cxn>
                <a:cxn ang="0">
                  <a:pos x="T6" y="T7"/>
                </a:cxn>
                <a:cxn ang="0">
                  <a:pos x="T8" y="T9"/>
                </a:cxn>
              </a:cxnLst>
              <a:rect l="0" t="0" r="r" b="b"/>
              <a:pathLst>
                <a:path w="242" h="71">
                  <a:moveTo>
                    <a:pt x="242" y="26"/>
                  </a:moveTo>
                  <a:lnTo>
                    <a:pt x="0" y="0"/>
                  </a:lnTo>
                  <a:lnTo>
                    <a:pt x="0" y="28"/>
                  </a:lnTo>
                  <a:lnTo>
                    <a:pt x="242" y="71"/>
                  </a:lnTo>
                  <a:lnTo>
                    <a:pt x="24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 name="Freeform 9"/>
            <p:cNvSpPr>
              <a:spLocks/>
            </p:cNvSpPr>
            <p:nvPr/>
          </p:nvSpPr>
          <p:spPr bwMode="auto">
            <a:xfrm>
              <a:off x="2343" y="2138"/>
              <a:ext cx="239" cy="152"/>
            </a:xfrm>
            <a:custGeom>
              <a:avLst/>
              <a:gdLst>
                <a:gd name="T0" fmla="*/ 239 w 239"/>
                <a:gd name="T1" fmla="*/ 0 h 152"/>
                <a:gd name="T2" fmla="*/ 0 w 239"/>
                <a:gd name="T3" fmla="*/ 119 h 152"/>
                <a:gd name="T4" fmla="*/ 0 w 239"/>
                <a:gd name="T5" fmla="*/ 152 h 152"/>
                <a:gd name="T6" fmla="*/ 239 w 239"/>
                <a:gd name="T7" fmla="*/ 50 h 152"/>
                <a:gd name="T8" fmla="*/ 239 w 239"/>
                <a:gd name="T9" fmla="*/ 0 h 152"/>
              </a:gdLst>
              <a:ahLst/>
              <a:cxnLst>
                <a:cxn ang="0">
                  <a:pos x="T0" y="T1"/>
                </a:cxn>
                <a:cxn ang="0">
                  <a:pos x="T2" y="T3"/>
                </a:cxn>
                <a:cxn ang="0">
                  <a:pos x="T4" y="T5"/>
                </a:cxn>
                <a:cxn ang="0">
                  <a:pos x="T6" y="T7"/>
                </a:cxn>
                <a:cxn ang="0">
                  <a:pos x="T8" y="T9"/>
                </a:cxn>
              </a:cxnLst>
              <a:rect l="0" t="0" r="r" b="b"/>
              <a:pathLst>
                <a:path w="239" h="152">
                  <a:moveTo>
                    <a:pt x="239" y="0"/>
                  </a:moveTo>
                  <a:lnTo>
                    <a:pt x="0" y="119"/>
                  </a:lnTo>
                  <a:lnTo>
                    <a:pt x="0" y="152"/>
                  </a:lnTo>
                  <a:lnTo>
                    <a:pt x="239" y="50"/>
                  </a:lnTo>
                  <a:lnTo>
                    <a:pt x="2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 name="Freeform 29"/>
            <p:cNvSpPr>
              <a:spLocks/>
            </p:cNvSpPr>
            <p:nvPr/>
          </p:nvSpPr>
          <p:spPr bwMode="auto">
            <a:xfrm>
              <a:off x="2343" y="2379"/>
              <a:ext cx="242" cy="64"/>
            </a:xfrm>
            <a:custGeom>
              <a:avLst/>
              <a:gdLst>
                <a:gd name="T0" fmla="*/ 242 w 242"/>
                <a:gd name="T1" fmla="*/ 0 h 64"/>
                <a:gd name="T2" fmla="*/ 0 w 242"/>
                <a:gd name="T3" fmla="*/ 33 h 64"/>
                <a:gd name="T4" fmla="*/ 0 w 242"/>
                <a:gd name="T5" fmla="*/ 64 h 64"/>
                <a:gd name="T6" fmla="*/ 242 w 242"/>
                <a:gd name="T7" fmla="*/ 47 h 64"/>
                <a:gd name="T8" fmla="*/ 242 w 242"/>
                <a:gd name="T9" fmla="*/ 0 h 64"/>
              </a:gdLst>
              <a:ahLst/>
              <a:cxnLst>
                <a:cxn ang="0">
                  <a:pos x="T0" y="T1"/>
                </a:cxn>
                <a:cxn ang="0">
                  <a:pos x="T2" y="T3"/>
                </a:cxn>
                <a:cxn ang="0">
                  <a:pos x="T4" y="T5"/>
                </a:cxn>
                <a:cxn ang="0">
                  <a:pos x="T6" y="T7"/>
                </a:cxn>
                <a:cxn ang="0">
                  <a:pos x="T8" y="T9"/>
                </a:cxn>
              </a:cxnLst>
              <a:rect l="0" t="0" r="r" b="b"/>
              <a:pathLst>
                <a:path w="242" h="64">
                  <a:moveTo>
                    <a:pt x="242" y="0"/>
                  </a:moveTo>
                  <a:lnTo>
                    <a:pt x="0" y="33"/>
                  </a:lnTo>
                  <a:lnTo>
                    <a:pt x="0" y="64"/>
                  </a:lnTo>
                  <a:lnTo>
                    <a:pt x="242" y="47"/>
                  </a:lnTo>
                  <a:lnTo>
                    <a:pt x="2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 name="Freeform 30"/>
            <p:cNvSpPr>
              <a:spLocks/>
            </p:cNvSpPr>
            <p:nvPr/>
          </p:nvSpPr>
          <p:spPr bwMode="auto">
            <a:xfrm>
              <a:off x="2343" y="2300"/>
              <a:ext cx="242" cy="90"/>
            </a:xfrm>
            <a:custGeom>
              <a:avLst/>
              <a:gdLst>
                <a:gd name="T0" fmla="*/ 239 w 242"/>
                <a:gd name="T1" fmla="*/ 0 h 90"/>
                <a:gd name="T2" fmla="*/ 0 w 242"/>
                <a:gd name="T3" fmla="*/ 59 h 90"/>
                <a:gd name="T4" fmla="*/ 0 w 242"/>
                <a:gd name="T5" fmla="*/ 90 h 90"/>
                <a:gd name="T6" fmla="*/ 242 w 242"/>
                <a:gd name="T7" fmla="*/ 48 h 90"/>
                <a:gd name="T8" fmla="*/ 239 w 242"/>
                <a:gd name="T9" fmla="*/ 0 h 90"/>
              </a:gdLst>
              <a:ahLst/>
              <a:cxnLst>
                <a:cxn ang="0">
                  <a:pos x="T0" y="T1"/>
                </a:cxn>
                <a:cxn ang="0">
                  <a:pos x="T2" y="T3"/>
                </a:cxn>
                <a:cxn ang="0">
                  <a:pos x="T4" y="T5"/>
                </a:cxn>
                <a:cxn ang="0">
                  <a:pos x="T6" y="T7"/>
                </a:cxn>
                <a:cxn ang="0">
                  <a:pos x="T8" y="T9"/>
                </a:cxn>
              </a:cxnLst>
              <a:rect l="0" t="0" r="r" b="b"/>
              <a:pathLst>
                <a:path w="242" h="90">
                  <a:moveTo>
                    <a:pt x="239" y="0"/>
                  </a:moveTo>
                  <a:lnTo>
                    <a:pt x="0" y="59"/>
                  </a:lnTo>
                  <a:lnTo>
                    <a:pt x="0" y="90"/>
                  </a:lnTo>
                  <a:lnTo>
                    <a:pt x="242" y="48"/>
                  </a:lnTo>
                  <a:lnTo>
                    <a:pt x="2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 name="Freeform 12"/>
            <p:cNvSpPr>
              <a:spLocks/>
            </p:cNvSpPr>
            <p:nvPr/>
          </p:nvSpPr>
          <p:spPr bwMode="auto">
            <a:xfrm>
              <a:off x="2343" y="2219"/>
              <a:ext cx="239" cy="121"/>
            </a:xfrm>
            <a:custGeom>
              <a:avLst/>
              <a:gdLst>
                <a:gd name="T0" fmla="*/ 239 w 239"/>
                <a:gd name="T1" fmla="*/ 0 h 121"/>
                <a:gd name="T2" fmla="*/ 0 w 239"/>
                <a:gd name="T3" fmla="*/ 90 h 121"/>
                <a:gd name="T4" fmla="*/ 0 w 239"/>
                <a:gd name="T5" fmla="*/ 121 h 121"/>
                <a:gd name="T6" fmla="*/ 239 w 239"/>
                <a:gd name="T7" fmla="*/ 47 h 121"/>
                <a:gd name="T8" fmla="*/ 239 w 239"/>
                <a:gd name="T9" fmla="*/ 0 h 121"/>
              </a:gdLst>
              <a:ahLst/>
              <a:cxnLst>
                <a:cxn ang="0">
                  <a:pos x="T0" y="T1"/>
                </a:cxn>
                <a:cxn ang="0">
                  <a:pos x="T2" y="T3"/>
                </a:cxn>
                <a:cxn ang="0">
                  <a:pos x="T4" y="T5"/>
                </a:cxn>
                <a:cxn ang="0">
                  <a:pos x="T6" y="T7"/>
                </a:cxn>
                <a:cxn ang="0">
                  <a:pos x="T8" y="T9"/>
                </a:cxn>
              </a:cxnLst>
              <a:rect l="0" t="0" r="r" b="b"/>
              <a:pathLst>
                <a:path w="239" h="121">
                  <a:moveTo>
                    <a:pt x="239" y="0"/>
                  </a:moveTo>
                  <a:lnTo>
                    <a:pt x="0" y="90"/>
                  </a:lnTo>
                  <a:lnTo>
                    <a:pt x="0" y="121"/>
                  </a:lnTo>
                  <a:lnTo>
                    <a:pt x="239" y="47"/>
                  </a:lnTo>
                  <a:lnTo>
                    <a:pt x="2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
        <p:nvSpPr>
          <p:cNvPr id="33" name="TextBox 32"/>
          <p:cNvSpPr txBox="1"/>
          <p:nvPr/>
        </p:nvSpPr>
        <p:spPr>
          <a:xfrm>
            <a:off x="2426031" y="1683106"/>
            <a:ext cx="11896725" cy="513406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600" b="1" dirty="0">
                <a:solidFill>
                  <a:srgbClr val="505050"/>
                </a:solidFill>
                <a:latin typeface="Segoe UI Light"/>
              </a:rPr>
              <a:t>Automated Repair</a:t>
            </a:r>
          </a:p>
          <a:p>
            <a:pPr marL="793328" lvl="2" indent="-336145" defTabSz="914367">
              <a:lnSpc>
                <a:spcPct val="90000"/>
              </a:lnSpc>
              <a:spcAft>
                <a:spcPts val="588"/>
              </a:spcAft>
              <a:buFont typeface="Arial" panose="020B0604020202020204" pitchFamily="34" charset="0"/>
              <a:buChar char="•"/>
              <a:defRPr/>
            </a:pPr>
            <a:r>
              <a:rPr lang="en-US" sz="1600" dirty="0">
                <a:solidFill>
                  <a:srgbClr val="505050"/>
                </a:solidFill>
                <a:latin typeface="Segoe UI Light"/>
              </a:rPr>
              <a:t>Find database corruptions via DB divergence detection</a:t>
            </a:r>
          </a:p>
          <a:p>
            <a:pPr marL="793328" lvl="2" indent="-336145" defTabSz="914367">
              <a:lnSpc>
                <a:spcPct val="90000"/>
              </a:lnSpc>
              <a:spcAft>
                <a:spcPts val="588"/>
              </a:spcAft>
              <a:buFont typeface="Arial" panose="020B0604020202020204" pitchFamily="34" charset="0"/>
              <a:buChar char="•"/>
              <a:defRPr/>
            </a:pPr>
            <a:r>
              <a:rPr lang="en-US" sz="1600" dirty="0">
                <a:solidFill>
                  <a:srgbClr val="505050"/>
                </a:solidFill>
                <a:latin typeface="Segoe UI Light"/>
              </a:rPr>
              <a:t>Loose Truncation – long-term outages out-of-space won’t dismount DB</a:t>
            </a:r>
          </a:p>
          <a:p>
            <a:pPr marL="793328" lvl="2" indent="-336145" defTabSz="914367">
              <a:lnSpc>
                <a:spcPct val="90000"/>
              </a:lnSpc>
              <a:spcAft>
                <a:spcPts val="588"/>
              </a:spcAft>
              <a:buFont typeface="Arial" panose="020B0604020202020204" pitchFamily="34" charset="0"/>
              <a:buChar char="•"/>
            </a:pPr>
            <a:r>
              <a:rPr lang="en-US" sz="1600" dirty="0" err="1">
                <a:solidFill>
                  <a:srgbClr val="505050"/>
                </a:solidFill>
                <a:latin typeface="Segoe UI Light"/>
              </a:rPr>
              <a:t>ReFS</a:t>
            </a:r>
            <a:r>
              <a:rPr lang="en-US" sz="1600" dirty="0">
                <a:solidFill>
                  <a:srgbClr val="505050"/>
                </a:solidFill>
                <a:latin typeface="Segoe UI Light"/>
              </a:rPr>
              <a:t> Support – Decrease FS corruption, reseeds and rebuilds</a:t>
            </a:r>
          </a:p>
          <a:p>
            <a:pPr marL="793328" lvl="2" indent="-336145" defTabSz="914367">
              <a:lnSpc>
                <a:spcPct val="90000"/>
              </a:lnSpc>
              <a:spcAft>
                <a:spcPts val="588"/>
              </a:spcAft>
              <a:buFont typeface="Arial" panose="020B0604020202020204" pitchFamily="34" charset="0"/>
              <a:buChar char="•"/>
            </a:pPr>
            <a:endParaRPr lang="en-US" sz="1600" dirty="0">
              <a:solidFill>
                <a:srgbClr val="505050"/>
              </a:solidFill>
              <a:latin typeface="Segoe UI Light"/>
            </a:endParaRPr>
          </a:p>
          <a:p>
            <a:pPr defTabSz="914367">
              <a:lnSpc>
                <a:spcPct val="90000"/>
              </a:lnSpc>
              <a:spcAft>
                <a:spcPts val="588"/>
              </a:spcAft>
              <a:defRPr/>
            </a:pPr>
            <a:r>
              <a:rPr lang="en-US" sz="1600" b="1" dirty="0">
                <a:solidFill>
                  <a:srgbClr val="505050"/>
                </a:solidFill>
                <a:latin typeface="Segoe UI Light"/>
              </a:rPr>
              <a:t>Faster Recovery (now even more HA)</a:t>
            </a:r>
          </a:p>
          <a:p>
            <a:pPr marL="793328" lvl="2" indent="-336145" defTabSz="914367">
              <a:lnSpc>
                <a:spcPct val="90000"/>
              </a:lnSpc>
              <a:spcAft>
                <a:spcPts val="588"/>
              </a:spcAft>
              <a:buFont typeface="Arial" panose="020B0604020202020204" pitchFamily="34" charset="0"/>
              <a:buChar char="•"/>
              <a:defRPr/>
            </a:pPr>
            <a:r>
              <a:rPr lang="en-US" sz="1600" dirty="0">
                <a:solidFill>
                  <a:srgbClr val="505050"/>
                </a:solidFill>
                <a:latin typeface="Segoe UI Light"/>
              </a:rPr>
              <a:t>Faster database *overs  (95%ile @ 18s)</a:t>
            </a:r>
          </a:p>
          <a:p>
            <a:pPr marL="793328" lvl="2" indent="-336145" defTabSz="914367">
              <a:lnSpc>
                <a:spcPct val="90000"/>
              </a:lnSpc>
              <a:spcAft>
                <a:spcPts val="588"/>
              </a:spcAft>
              <a:buFont typeface="Arial" panose="020B0604020202020204" pitchFamily="34" charset="0"/>
              <a:buChar char="•"/>
              <a:defRPr/>
            </a:pPr>
            <a:r>
              <a:rPr lang="en-US" sz="1600" dirty="0">
                <a:solidFill>
                  <a:srgbClr val="505050"/>
                </a:solidFill>
                <a:latin typeface="Segoe UI Light"/>
              </a:rPr>
              <a:t>Faster site resilience: Database copy activation suspended and Move Now</a:t>
            </a:r>
          </a:p>
          <a:p>
            <a:pPr marL="793328" lvl="2" indent="-336145" defTabSz="914367">
              <a:lnSpc>
                <a:spcPct val="90000"/>
              </a:lnSpc>
              <a:spcAft>
                <a:spcPts val="588"/>
              </a:spcAft>
              <a:buFont typeface="Arial" panose="020B0604020202020204" pitchFamily="34" charset="0"/>
              <a:buChar char="•"/>
            </a:pPr>
            <a:r>
              <a:rPr lang="en-US" sz="1600" dirty="0">
                <a:solidFill>
                  <a:srgbClr val="505050"/>
                </a:solidFill>
                <a:latin typeface="Segoe UI Light"/>
              </a:rPr>
              <a:t>DAG Management Service – reducing failure domains</a:t>
            </a:r>
          </a:p>
          <a:p>
            <a:pPr marL="793328" lvl="2" indent="-336145" defTabSz="914367">
              <a:lnSpc>
                <a:spcPct val="90000"/>
              </a:lnSpc>
              <a:spcAft>
                <a:spcPts val="588"/>
              </a:spcAft>
              <a:buFont typeface="Arial" panose="020B0604020202020204" pitchFamily="34" charset="0"/>
              <a:buChar char="•"/>
              <a:defRPr/>
            </a:pPr>
            <a:r>
              <a:rPr lang="en-US" sz="1600" dirty="0">
                <a:solidFill>
                  <a:srgbClr val="505050"/>
                </a:solidFill>
                <a:latin typeface="Segoe UI Light"/>
              </a:rPr>
              <a:t>Replay Lag Manager on by default – auto-play down </a:t>
            </a:r>
            <a:br>
              <a:rPr lang="en-US" sz="1600" dirty="0">
                <a:solidFill>
                  <a:srgbClr val="505050"/>
                </a:solidFill>
                <a:latin typeface="Segoe UI Light"/>
              </a:rPr>
            </a:br>
            <a:r>
              <a:rPr lang="en-US" sz="1600" dirty="0">
                <a:solidFill>
                  <a:srgbClr val="505050"/>
                </a:solidFill>
                <a:latin typeface="Segoe UI Light"/>
              </a:rPr>
              <a:t>when insufficient avail </a:t>
            </a:r>
            <a:r>
              <a:rPr lang="en-US" sz="1600" dirty="0" smtClean="0">
                <a:solidFill>
                  <a:srgbClr val="505050"/>
                </a:solidFill>
                <a:latin typeface="Segoe UI Light"/>
              </a:rPr>
              <a:t>copies</a:t>
            </a:r>
            <a:br>
              <a:rPr lang="en-US" sz="1600" dirty="0" smtClean="0">
                <a:solidFill>
                  <a:srgbClr val="505050"/>
                </a:solidFill>
                <a:latin typeface="Segoe UI Light"/>
              </a:rPr>
            </a:br>
            <a:endParaRPr lang="en-US" sz="1600" dirty="0">
              <a:solidFill>
                <a:srgbClr val="505050"/>
              </a:solidFill>
              <a:latin typeface="Segoe UI Light"/>
            </a:endParaRPr>
          </a:p>
          <a:p>
            <a:pPr defTabSz="914367">
              <a:lnSpc>
                <a:spcPct val="90000"/>
              </a:lnSpc>
              <a:spcAft>
                <a:spcPts val="588"/>
              </a:spcAft>
              <a:defRPr/>
            </a:pPr>
            <a:r>
              <a:rPr lang="en-US" sz="1600" b="1" dirty="0">
                <a:solidFill>
                  <a:srgbClr val="505050"/>
                </a:solidFill>
                <a:latin typeface="+mj-lt"/>
              </a:rPr>
              <a:t>Simpler deployments</a:t>
            </a:r>
          </a:p>
          <a:p>
            <a:pPr marL="793328" lvl="1" indent="-336145" defTabSz="914367">
              <a:lnSpc>
                <a:spcPct val="90000"/>
              </a:lnSpc>
              <a:spcAft>
                <a:spcPts val="588"/>
              </a:spcAft>
              <a:buFont typeface="Arial" panose="020B0604020202020204" pitchFamily="34" charset="0"/>
              <a:buChar char="•"/>
              <a:defRPr/>
            </a:pPr>
            <a:r>
              <a:rPr lang="en-US" sz="1600" dirty="0">
                <a:solidFill>
                  <a:srgbClr val="505050"/>
                </a:solidFill>
                <a:latin typeface="+mj-lt"/>
              </a:rPr>
              <a:t>DAGs without cluster administrative access points</a:t>
            </a:r>
          </a:p>
          <a:p>
            <a:pPr marL="793328" lvl="1" indent="-336145" defTabSz="914367">
              <a:lnSpc>
                <a:spcPct val="90000"/>
              </a:lnSpc>
              <a:spcAft>
                <a:spcPts val="588"/>
              </a:spcAft>
              <a:buFont typeface="Arial" panose="020B0604020202020204" pitchFamily="34" charset="0"/>
              <a:buChar char="•"/>
              <a:defRPr/>
            </a:pPr>
            <a:r>
              <a:rPr lang="en-US" sz="1600" dirty="0">
                <a:solidFill>
                  <a:srgbClr val="505050"/>
                </a:solidFill>
                <a:latin typeface="+mj-lt"/>
              </a:rPr>
              <a:t>Max Preferred Actives – soft limit for better balancing</a:t>
            </a:r>
          </a:p>
          <a:p>
            <a:pPr marL="793328" lvl="1" indent="-336145" defTabSz="914367">
              <a:lnSpc>
                <a:spcPct val="90000"/>
              </a:lnSpc>
              <a:spcAft>
                <a:spcPts val="588"/>
              </a:spcAft>
              <a:buFont typeface="Arial" panose="020B0604020202020204" pitchFamily="34" charset="0"/>
              <a:buChar char="•"/>
              <a:defRPr/>
            </a:pPr>
            <a:r>
              <a:rPr lang="en-US" sz="1600" dirty="0">
                <a:solidFill>
                  <a:srgbClr val="505050"/>
                </a:solidFill>
                <a:latin typeface="+mj-lt"/>
              </a:rPr>
              <a:t>Azure file share witness </a:t>
            </a:r>
          </a:p>
          <a:p>
            <a:pPr marL="793328" lvl="1" indent="-336145" defTabSz="914367">
              <a:lnSpc>
                <a:spcPct val="90000"/>
              </a:lnSpc>
              <a:spcAft>
                <a:spcPts val="588"/>
              </a:spcAft>
              <a:buFont typeface="Arial" panose="020B0604020202020204" pitchFamily="34" charset="0"/>
              <a:buChar char="•"/>
              <a:defRPr/>
            </a:pPr>
            <a:r>
              <a:rPr lang="en-US" sz="1600" dirty="0">
                <a:solidFill>
                  <a:srgbClr val="505050"/>
                </a:solidFill>
                <a:latin typeface="+mj-lt"/>
              </a:rPr>
              <a:t>Get-</a:t>
            </a:r>
            <a:r>
              <a:rPr lang="en-US" sz="1600" dirty="0" err="1">
                <a:solidFill>
                  <a:srgbClr val="505050"/>
                </a:solidFill>
                <a:latin typeface="+mj-lt"/>
              </a:rPr>
              <a:t>MailboxServerRedundancy</a:t>
            </a:r>
            <a:r>
              <a:rPr lang="en-US" sz="1600" dirty="0">
                <a:solidFill>
                  <a:srgbClr val="505050"/>
                </a:solidFill>
                <a:latin typeface="+mj-lt"/>
              </a:rPr>
              <a:t>, a way to prioritize hardware repairs and make upgrades easier</a:t>
            </a:r>
            <a:endParaRPr lang="en-US" sz="1600" dirty="0" smtClean="0">
              <a:solidFill>
                <a:srgbClr val="505050"/>
              </a:solidFill>
              <a:latin typeface="+mj-lt"/>
            </a:endParaRPr>
          </a:p>
        </p:txBody>
      </p:sp>
      <p:sp>
        <p:nvSpPr>
          <p:cNvPr id="34" name="Rectangle 33"/>
          <p:cNvSpPr/>
          <p:nvPr/>
        </p:nvSpPr>
        <p:spPr bwMode="auto">
          <a:xfrm>
            <a:off x="0" y="3297541"/>
            <a:ext cx="2381250" cy="3559973"/>
          </a:xfrm>
          <a:prstGeom prst="rect">
            <a:avLst/>
          </a:prstGeom>
          <a:solidFill>
            <a:srgbClr val="5B9B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896386">
              <a:spcBef>
                <a:spcPts val="1176"/>
              </a:spcBef>
            </a:pPr>
            <a:r>
              <a:rPr lang="en-US" sz="2353" kern="0" dirty="0">
                <a:solidFill>
                  <a:srgbClr val="FFFFFF"/>
                </a:solidFill>
                <a:latin typeface="Segoe UI Light"/>
                <a:ea typeface="Verdana" pitchFamily="34" charset="0"/>
                <a:cs typeface="Verdana" pitchFamily="34" charset="0"/>
              </a:rPr>
              <a:t/>
            </a:r>
            <a:br>
              <a:rPr lang="en-US" sz="2353" kern="0" dirty="0">
                <a:solidFill>
                  <a:srgbClr val="FFFFFF"/>
                </a:solidFill>
                <a:latin typeface="Segoe UI Light"/>
                <a:ea typeface="Verdana" pitchFamily="34" charset="0"/>
                <a:cs typeface="Verdana" pitchFamily="34" charset="0"/>
              </a:rPr>
            </a:br>
            <a:r>
              <a:rPr lang="en-US" sz="2353" kern="0" dirty="0" smtClean="0">
                <a:solidFill>
                  <a:srgbClr val="FFFFFF"/>
                </a:solidFill>
                <a:latin typeface="Segoe UI Light"/>
                <a:ea typeface="Verdana" pitchFamily="34" charset="0"/>
                <a:cs typeface="Verdana" pitchFamily="34" charset="0"/>
              </a:rPr>
              <a:t>Performance and reliability</a:t>
            </a:r>
            <a:endParaRPr lang="en-US" sz="2353" kern="0" dirty="0">
              <a:solidFill>
                <a:srgbClr val="FFFFFF"/>
              </a:solidFill>
              <a:latin typeface="Segoe UI Light"/>
              <a:ea typeface="Verdana" pitchFamily="34" charset="0"/>
              <a:cs typeface="Verdana" pitchFamily="34" charset="0"/>
            </a:endParaRPr>
          </a:p>
        </p:txBody>
      </p:sp>
      <p:pic>
        <p:nvPicPr>
          <p:cNvPr id="35" name="Picture 34"/>
          <p:cNvPicPr>
            <a:picLocks noChangeAspect="1"/>
          </p:cNvPicPr>
          <p:nvPr/>
        </p:nvPicPr>
        <p:blipFill>
          <a:blip r:embed="rId4"/>
          <a:stretch>
            <a:fillRect/>
          </a:stretch>
        </p:blipFill>
        <p:spPr>
          <a:xfrm>
            <a:off x="324378" y="5113499"/>
            <a:ext cx="1403117" cy="915395"/>
          </a:xfrm>
          <a:prstGeom prst="rect">
            <a:avLst/>
          </a:prstGeom>
        </p:spPr>
      </p:pic>
    </p:spTree>
    <p:extLst>
      <p:ext uri="{BB962C8B-B14F-4D97-AF65-F5344CB8AC3E}">
        <p14:creationId xmlns:p14="http://schemas.microsoft.com/office/powerpoint/2010/main" val="7921909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1000"/>
                                        <p:tgtEl>
                                          <p:spTgt spid="8">
                                            <p:txEl>
                                              <p:pRg st="3" end="3"/>
                                            </p:txEl>
                                          </p:spTgt>
                                        </p:tgtEl>
                                      </p:cBhvr>
                                    </p:animEffect>
                                    <p:anim calcmode="lin" valueType="num">
                                      <p:cBhvr>
                                        <p:cTn id="2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fade">
                                      <p:cBhvr>
                                        <p:cTn id="31" dur="1000"/>
                                        <p:tgtEl>
                                          <p:spTgt spid="33">
                                            <p:txEl>
                                              <p:pRg st="0" end="0"/>
                                            </p:txEl>
                                          </p:spTgt>
                                        </p:tgtEl>
                                      </p:cBhvr>
                                    </p:animEffect>
                                    <p:anim calcmode="lin" valueType="num">
                                      <p:cBhvr>
                                        <p:cTn id="32"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3">
                                            <p:txEl>
                                              <p:pRg st="1" end="1"/>
                                            </p:txEl>
                                          </p:spTgt>
                                        </p:tgtEl>
                                        <p:attrNameLst>
                                          <p:attrName>style.visibility</p:attrName>
                                        </p:attrNameLst>
                                      </p:cBhvr>
                                      <p:to>
                                        <p:strVal val="visible"/>
                                      </p:to>
                                    </p:set>
                                    <p:animEffect transition="in" filter="fade">
                                      <p:cBhvr>
                                        <p:cTn id="36" dur="1000"/>
                                        <p:tgtEl>
                                          <p:spTgt spid="33">
                                            <p:txEl>
                                              <p:pRg st="1" end="1"/>
                                            </p:txEl>
                                          </p:spTgt>
                                        </p:tgtEl>
                                      </p:cBhvr>
                                    </p:animEffect>
                                    <p:anim calcmode="lin" valueType="num">
                                      <p:cBhvr>
                                        <p:cTn id="37" dur="1000" fill="hold"/>
                                        <p:tgtEl>
                                          <p:spTgt spid="33">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33">
                                            <p:txEl>
                                              <p:pRg st="1" end="1"/>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3">
                                            <p:txEl>
                                              <p:pRg st="2" end="2"/>
                                            </p:txEl>
                                          </p:spTgt>
                                        </p:tgtEl>
                                        <p:attrNameLst>
                                          <p:attrName>style.visibility</p:attrName>
                                        </p:attrNameLst>
                                      </p:cBhvr>
                                      <p:to>
                                        <p:strVal val="visible"/>
                                      </p:to>
                                    </p:set>
                                    <p:animEffect transition="in" filter="fade">
                                      <p:cBhvr>
                                        <p:cTn id="41" dur="1000"/>
                                        <p:tgtEl>
                                          <p:spTgt spid="33">
                                            <p:txEl>
                                              <p:pRg st="2" end="2"/>
                                            </p:txEl>
                                          </p:spTgt>
                                        </p:tgtEl>
                                      </p:cBhvr>
                                    </p:animEffect>
                                    <p:anim calcmode="lin" valueType="num">
                                      <p:cBhvr>
                                        <p:cTn id="42" dur="10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33">
                                            <p:txEl>
                                              <p:pRg st="2" end="2"/>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3">
                                            <p:txEl>
                                              <p:pRg st="3" end="3"/>
                                            </p:txEl>
                                          </p:spTgt>
                                        </p:tgtEl>
                                        <p:attrNameLst>
                                          <p:attrName>style.visibility</p:attrName>
                                        </p:attrNameLst>
                                      </p:cBhvr>
                                      <p:to>
                                        <p:strVal val="visible"/>
                                      </p:to>
                                    </p:set>
                                    <p:animEffect transition="in" filter="fade">
                                      <p:cBhvr>
                                        <p:cTn id="46" dur="1000"/>
                                        <p:tgtEl>
                                          <p:spTgt spid="33">
                                            <p:txEl>
                                              <p:pRg st="3" end="3"/>
                                            </p:txEl>
                                          </p:spTgt>
                                        </p:tgtEl>
                                      </p:cBhvr>
                                    </p:animEffect>
                                    <p:anim calcmode="lin" valueType="num">
                                      <p:cBhvr>
                                        <p:cTn id="47" dur="1000" fill="hold"/>
                                        <p:tgtEl>
                                          <p:spTgt spid="3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3">
                                            <p:txEl>
                                              <p:pRg st="5" end="5"/>
                                            </p:txEl>
                                          </p:spTgt>
                                        </p:tgtEl>
                                        <p:attrNameLst>
                                          <p:attrName>style.visibility</p:attrName>
                                        </p:attrNameLst>
                                      </p:cBhvr>
                                      <p:to>
                                        <p:strVal val="visible"/>
                                      </p:to>
                                    </p:set>
                                    <p:animEffect transition="in" filter="fade">
                                      <p:cBhvr>
                                        <p:cTn id="53" dur="1000"/>
                                        <p:tgtEl>
                                          <p:spTgt spid="33">
                                            <p:txEl>
                                              <p:pRg st="5" end="5"/>
                                            </p:txEl>
                                          </p:spTgt>
                                        </p:tgtEl>
                                      </p:cBhvr>
                                    </p:animEffect>
                                    <p:anim calcmode="lin" valueType="num">
                                      <p:cBhvr>
                                        <p:cTn id="54" dur="1000" fill="hold"/>
                                        <p:tgtEl>
                                          <p:spTgt spid="33">
                                            <p:txEl>
                                              <p:pRg st="5" end="5"/>
                                            </p:txEl>
                                          </p:spTgt>
                                        </p:tgtEl>
                                        <p:attrNameLst>
                                          <p:attrName>ppt_x</p:attrName>
                                        </p:attrNameLst>
                                      </p:cBhvr>
                                      <p:tavLst>
                                        <p:tav tm="0">
                                          <p:val>
                                            <p:strVal val="#ppt_x"/>
                                          </p:val>
                                        </p:tav>
                                        <p:tav tm="100000">
                                          <p:val>
                                            <p:strVal val="#ppt_x"/>
                                          </p:val>
                                        </p:tav>
                                      </p:tavLst>
                                    </p:anim>
                                    <p:anim calcmode="lin" valueType="num">
                                      <p:cBhvr>
                                        <p:cTn id="55" dur="1000" fill="hold"/>
                                        <p:tgtEl>
                                          <p:spTgt spid="33">
                                            <p:txEl>
                                              <p:pRg st="5" end="5"/>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3">
                                            <p:txEl>
                                              <p:pRg st="6" end="6"/>
                                            </p:txEl>
                                          </p:spTgt>
                                        </p:tgtEl>
                                        <p:attrNameLst>
                                          <p:attrName>style.visibility</p:attrName>
                                        </p:attrNameLst>
                                      </p:cBhvr>
                                      <p:to>
                                        <p:strVal val="visible"/>
                                      </p:to>
                                    </p:set>
                                    <p:animEffect transition="in" filter="fade">
                                      <p:cBhvr>
                                        <p:cTn id="58" dur="1000"/>
                                        <p:tgtEl>
                                          <p:spTgt spid="33">
                                            <p:txEl>
                                              <p:pRg st="6" end="6"/>
                                            </p:txEl>
                                          </p:spTgt>
                                        </p:tgtEl>
                                      </p:cBhvr>
                                    </p:animEffect>
                                    <p:anim calcmode="lin" valueType="num">
                                      <p:cBhvr>
                                        <p:cTn id="59" dur="1000" fill="hold"/>
                                        <p:tgtEl>
                                          <p:spTgt spid="33">
                                            <p:txEl>
                                              <p:pRg st="6" end="6"/>
                                            </p:txEl>
                                          </p:spTgt>
                                        </p:tgtEl>
                                        <p:attrNameLst>
                                          <p:attrName>ppt_x</p:attrName>
                                        </p:attrNameLst>
                                      </p:cBhvr>
                                      <p:tavLst>
                                        <p:tav tm="0">
                                          <p:val>
                                            <p:strVal val="#ppt_x"/>
                                          </p:val>
                                        </p:tav>
                                        <p:tav tm="100000">
                                          <p:val>
                                            <p:strVal val="#ppt_x"/>
                                          </p:val>
                                        </p:tav>
                                      </p:tavLst>
                                    </p:anim>
                                    <p:anim calcmode="lin" valueType="num">
                                      <p:cBhvr>
                                        <p:cTn id="60" dur="1000" fill="hold"/>
                                        <p:tgtEl>
                                          <p:spTgt spid="33">
                                            <p:txEl>
                                              <p:pRg st="6" end="6"/>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3">
                                            <p:txEl>
                                              <p:pRg st="7" end="7"/>
                                            </p:txEl>
                                          </p:spTgt>
                                        </p:tgtEl>
                                        <p:attrNameLst>
                                          <p:attrName>style.visibility</p:attrName>
                                        </p:attrNameLst>
                                      </p:cBhvr>
                                      <p:to>
                                        <p:strVal val="visible"/>
                                      </p:to>
                                    </p:set>
                                    <p:animEffect transition="in" filter="fade">
                                      <p:cBhvr>
                                        <p:cTn id="63" dur="1000"/>
                                        <p:tgtEl>
                                          <p:spTgt spid="33">
                                            <p:txEl>
                                              <p:pRg st="7" end="7"/>
                                            </p:txEl>
                                          </p:spTgt>
                                        </p:tgtEl>
                                      </p:cBhvr>
                                    </p:animEffect>
                                    <p:anim calcmode="lin" valueType="num">
                                      <p:cBhvr>
                                        <p:cTn id="64" dur="1000" fill="hold"/>
                                        <p:tgtEl>
                                          <p:spTgt spid="3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3">
                                            <p:txEl>
                                              <p:pRg st="7" end="7"/>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3">
                                            <p:txEl>
                                              <p:pRg st="8" end="8"/>
                                            </p:txEl>
                                          </p:spTgt>
                                        </p:tgtEl>
                                        <p:attrNameLst>
                                          <p:attrName>style.visibility</p:attrName>
                                        </p:attrNameLst>
                                      </p:cBhvr>
                                      <p:to>
                                        <p:strVal val="visible"/>
                                      </p:to>
                                    </p:set>
                                    <p:animEffect transition="in" filter="fade">
                                      <p:cBhvr>
                                        <p:cTn id="68" dur="1000"/>
                                        <p:tgtEl>
                                          <p:spTgt spid="33">
                                            <p:txEl>
                                              <p:pRg st="8" end="8"/>
                                            </p:txEl>
                                          </p:spTgt>
                                        </p:tgtEl>
                                      </p:cBhvr>
                                    </p:animEffect>
                                    <p:anim calcmode="lin" valueType="num">
                                      <p:cBhvr>
                                        <p:cTn id="69" dur="1000" fill="hold"/>
                                        <p:tgtEl>
                                          <p:spTgt spid="33">
                                            <p:txEl>
                                              <p:pRg st="8" end="8"/>
                                            </p:txEl>
                                          </p:spTgt>
                                        </p:tgtEl>
                                        <p:attrNameLst>
                                          <p:attrName>ppt_x</p:attrName>
                                        </p:attrNameLst>
                                      </p:cBhvr>
                                      <p:tavLst>
                                        <p:tav tm="0">
                                          <p:val>
                                            <p:strVal val="#ppt_x"/>
                                          </p:val>
                                        </p:tav>
                                        <p:tav tm="100000">
                                          <p:val>
                                            <p:strVal val="#ppt_x"/>
                                          </p:val>
                                        </p:tav>
                                      </p:tavLst>
                                    </p:anim>
                                    <p:anim calcmode="lin" valueType="num">
                                      <p:cBhvr>
                                        <p:cTn id="70" dur="1000" fill="hold"/>
                                        <p:tgtEl>
                                          <p:spTgt spid="33">
                                            <p:txEl>
                                              <p:pRg st="8" end="8"/>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3">
                                            <p:txEl>
                                              <p:pRg st="9" end="9"/>
                                            </p:txEl>
                                          </p:spTgt>
                                        </p:tgtEl>
                                        <p:attrNameLst>
                                          <p:attrName>style.visibility</p:attrName>
                                        </p:attrNameLst>
                                      </p:cBhvr>
                                      <p:to>
                                        <p:strVal val="visible"/>
                                      </p:to>
                                    </p:set>
                                    <p:animEffect transition="in" filter="fade">
                                      <p:cBhvr>
                                        <p:cTn id="73" dur="1000"/>
                                        <p:tgtEl>
                                          <p:spTgt spid="33">
                                            <p:txEl>
                                              <p:pRg st="9" end="9"/>
                                            </p:txEl>
                                          </p:spTgt>
                                        </p:tgtEl>
                                      </p:cBhvr>
                                    </p:animEffect>
                                    <p:anim calcmode="lin" valueType="num">
                                      <p:cBhvr>
                                        <p:cTn id="74" dur="1000" fill="hold"/>
                                        <p:tgtEl>
                                          <p:spTgt spid="33">
                                            <p:txEl>
                                              <p:pRg st="9" end="9"/>
                                            </p:txEl>
                                          </p:spTgt>
                                        </p:tgtEl>
                                        <p:attrNameLst>
                                          <p:attrName>ppt_x</p:attrName>
                                        </p:attrNameLst>
                                      </p:cBhvr>
                                      <p:tavLst>
                                        <p:tav tm="0">
                                          <p:val>
                                            <p:strVal val="#ppt_x"/>
                                          </p:val>
                                        </p:tav>
                                        <p:tav tm="100000">
                                          <p:val>
                                            <p:strVal val="#ppt_x"/>
                                          </p:val>
                                        </p:tav>
                                      </p:tavLst>
                                    </p:anim>
                                    <p:anim calcmode="lin" valueType="num">
                                      <p:cBhvr>
                                        <p:cTn id="75" dur="1000" fill="hold"/>
                                        <p:tgtEl>
                                          <p:spTgt spid="3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3">
                                            <p:txEl>
                                              <p:pRg st="10" end="10"/>
                                            </p:txEl>
                                          </p:spTgt>
                                        </p:tgtEl>
                                        <p:attrNameLst>
                                          <p:attrName>style.visibility</p:attrName>
                                        </p:attrNameLst>
                                      </p:cBhvr>
                                      <p:to>
                                        <p:strVal val="visible"/>
                                      </p:to>
                                    </p:set>
                                    <p:animEffect transition="in" filter="fade">
                                      <p:cBhvr>
                                        <p:cTn id="80" dur="1000"/>
                                        <p:tgtEl>
                                          <p:spTgt spid="33">
                                            <p:txEl>
                                              <p:pRg st="10" end="10"/>
                                            </p:txEl>
                                          </p:spTgt>
                                        </p:tgtEl>
                                      </p:cBhvr>
                                    </p:animEffect>
                                    <p:anim calcmode="lin" valueType="num">
                                      <p:cBhvr>
                                        <p:cTn id="81" dur="1000" fill="hold"/>
                                        <p:tgtEl>
                                          <p:spTgt spid="33">
                                            <p:txEl>
                                              <p:pRg st="10" end="10"/>
                                            </p:txEl>
                                          </p:spTgt>
                                        </p:tgtEl>
                                        <p:attrNameLst>
                                          <p:attrName>ppt_x</p:attrName>
                                        </p:attrNameLst>
                                      </p:cBhvr>
                                      <p:tavLst>
                                        <p:tav tm="0">
                                          <p:val>
                                            <p:strVal val="#ppt_x"/>
                                          </p:val>
                                        </p:tav>
                                        <p:tav tm="100000">
                                          <p:val>
                                            <p:strVal val="#ppt_x"/>
                                          </p:val>
                                        </p:tav>
                                      </p:tavLst>
                                    </p:anim>
                                    <p:anim calcmode="lin" valueType="num">
                                      <p:cBhvr>
                                        <p:cTn id="82" dur="1000" fill="hold"/>
                                        <p:tgtEl>
                                          <p:spTgt spid="33">
                                            <p:txEl>
                                              <p:pRg st="10" end="10"/>
                                            </p:txEl>
                                          </p:spTgt>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33">
                                            <p:txEl>
                                              <p:pRg st="11" end="11"/>
                                            </p:txEl>
                                          </p:spTgt>
                                        </p:tgtEl>
                                        <p:attrNameLst>
                                          <p:attrName>style.visibility</p:attrName>
                                        </p:attrNameLst>
                                      </p:cBhvr>
                                      <p:to>
                                        <p:strVal val="visible"/>
                                      </p:to>
                                    </p:set>
                                    <p:animEffect transition="in" filter="fade">
                                      <p:cBhvr>
                                        <p:cTn id="85" dur="1000"/>
                                        <p:tgtEl>
                                          <p:spTgt spid="33">
                                            <p:txEl>
                                              <p:pRg st="11" end="11"/>
                                            </p:txEl>
                                          </p:spTgt>
                                        </p:tgtEl>
                                      </p:cBhvr>
                                    </p:animEffect>
                                    <p:anim calcmode="lin" valueType="num">
                                      <p:cBhvr>
                                        <p:cTn id="86" dur="1000" fill="hold"/>
                                        <p:tgtEl>
                                          <p:spTgt spid="33">
                                            <p:txEl>
                                              <p:pRg st="11" end="11"/>
                                            </p:txEl>
                                          </p:spTgt>
                                        </p:tgtEl>
                                        <p:attrNameLst>
                                          <p:attrName>ppt_x</p:attrName>
                                        </p:attrNameLst>
                                      </p:cBhvr>
                                      <p:tavLst>
                                        <p:tav tm="0">
                                          <p:val>
                                            <p:strVal val="#ppt_x"/>
                                          </p:val>
                                        </p:tav>
                                        <p:tav tm="100000">
                                          <p:val>
                                            <p:strVal val="#ppt_x"/>
                                          </p:val>
                                        </p:tav>
                                      </p:tavLst>
                                    </p:anim>
                                    <p:anim calcmode="lin" valueType="num">
                                      <p:cBhvr>
                                        <p:cTn id="87" dur="1000" fill="hold"/>
                                        <p:tgtEl>
                                          <p:spTgt spid="33">
                                            <p:txEl>
                                              <p:pRg st="11" end="11"/>
                                            </p:txEl>
                                          </p:spTgt>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33">
                                            <p:txEl>
                                              <p:pRg st="12" end="12"/>
                                            </p:txEl>
                                          </p:spTgt>
                                        </p:tgtEl>
                                        <p:attrNameLst>
                                          <p:attrName>style.visibility</p:attrName>
                                        </p:attrNameLst>
                                      </p:cBhvr>
                                      <p:to>
                                        <p:strVal val="visible"/>
                                      </p:to>
                                    </p:set>
                                    <p:animEffect transition="in" filter="fade">
                                      <p:cBhvr>
                                        <p:cTn id="90" dur="1000"/>
                                        <p:tgtEl>
                                          <p:spTgt spid="33">
                                            <p:txEl>
                                              <p:pRg st="12" end="12"/>
                                            </p:txEl>
                                          </p:spTgt>
                                        </p:tgtEl>
                                      </p:cBhvr>
                                    </p:animEffect>
                                    <p:anim calcmode="lin" valueType="num">
                                      <p:cBhvr>
                                        <p:cTn id="91" dur="1000" fill="hold"/>
                                        <p:tgtEl>
                                          <p:spTgt spid="33">
                                            <p:txEl>
                                              <p:pRg st="12" end="12"/>
                                            </p:txEl>
                                          </p:spTgt>
                                        </p:tgtEl>
                                        <p:attrNameLst>
                                          <p:attrName>ppt_x</p:attrName>
                                        </p:attrNameLst>
                                      </p:cBhvr>
                                      <p:tavLst>
                                        <p:tav tm="0">
                                          <p:val>
                                            <p:strVal val="#ppt_x"/>
                                          </p:val>
                                        </p:tav>
                                        <p:tav tm="100000">
                                          <p:val>
                                            <p:strVal val="#ppt_x"/>
                                          </p:val>
                                        </p:tav>
                                      </p:tavLst>
                                    </p:anim>
                                    <p:anim calcmode="lin" valueType="num">
                                      <p:cBhvr>
                                        <p:cTn id="92" dur="1000" fill="hold"/>
                                        <p:tgtEl>
                                          <p:spTgt spid="33">
                                            <p:txEl>
                                              <p:pRg st="12" end="12"/>
                                            </p:txEl>
                                          </p:spTgt>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33">
                                            <p:txEl>
                                              <p:pRg st="13" end="13"/>
                                            </p:txEl>
                                          </p:spTgt>
                                        </p:tgtEl>
                                        <p:attrNameLst>
                                          <p:attrName>style.visibility</p:attrName>
                                        </p:attrNameLst>
                                      </p:cBhvr>
                                      <p:to>
                                        <p:strVal val="visible"/>
                                      </p:to>
                                    </p:set>
                                    <p:animEffect transition="in" filter="fade">
                                      <p:cBhvr>
                                        <p:cTn id="95" dur="1000"/>
                                        <p:tgtEl>
                                          <p:spTgt spid="33">
                                            <p:txEl>
                                              <p:pRg st="13" end="13"/>
                                            </p:txEl>
                                          </p:spTgt>
                                        </p:tgtEl>
                                      </p:cBhvr>
                                    </p:animEffect>
                                    <p:anim calcmode="lin" valueType="num">
                                      <p:cBhvr>
                                        <p:cTn id="96" dur="1000" fill="hold"/>
                                        <p:tgtEl>
                                          <p:spTgt spid="33">
                                            <p:txEl>
                                              <p:pRg st="13" end="13"/>
                                            </p:txEl>
                                          </p:spTgt>
                                        </p:tgtEl>
                                        <p:attrNameLst>
                                          <p:attrName>ppt_x</p:attrName>
                                        </p:attrNameLst>
                                      </p:cBhvr>
                                      <p:tavLst>
                                        <p:tav tm="0">
                                          <p:val>
                                            <p:strVal val="#ppt_x"/>
                                          </p:val>
                                        </p:tav>
                                        <p:tav tm="100000">
                                          <p:val>
                                            <p:strVal val="#ppt_x"/>
                                          </p:val>
                                        </p:tav>
                                      </p:tavLst>
                                    </p:anim>
                                    <p:anim calcmode="lin" valueType="num">
                                      <p:cBhvr>
                                        <p:cTn id="97" dur="1000" fill="hold"/>
                                        <p:tgtEl>
                                          <p:spTgt spid="33">
                                            <p:txEl>
                                              <p:pRg st="13" end="13"/>
                                            </p:txEl>
                                          </p:spTgt>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33">
                                            <p:txEl>
                                              <p:pRg st="14" end="14"/>
                                            </p:txEl>
                                          </p:spTgt>
                                        </p:tgtEl>
                                        <p:attrNameLst>
                                          <p:attrName>style.visibility</p:attrName>
                                        </p:attrNameLst>
                                      </p:cBhvr>
                                      <p:to>
                                        <p:strVal val="visible"/>
                                      </p:to>
                                    </p:set>
                                    <p:animEffect transition="in" filter="fade">
                                      <p:cBhvr>
                                        <p:cTn id="100" dur="1000"/>
                                        <p:tgtEl>
                                          <p:spTgt spid="33">
                                            <p:txEl>
                                              <p:pRg st="14" end="14"/>
                                            </p:txEl>
                                          </p:spTgt>
                                        </p:tgtEl>
                                      </p:cBhvr>
                                    </p:animEffect>
                                    <p:anim calcmode="lin" valueType="num">
                                      <p:cBhvr>
                                        <p:cTn id="101" dur="1000" fill="hold"/>
                                        <p:tgtEl>
                                          <p:spTgt spid="33">
                                            <p:txEl>
                                              <p:pRg st="14" end="14"/>
                                            </p:txEl>
                                          </p:spTgt>
                                        </p:tgtEl>
                                        <p:attrNameLst>
                                          <p:attrName>ppt_x</p:attrName>
                                        </p:attrNameLst>
                                      </p:cBhvr>
                                      <p:tavLst>
                                        <p:tav tm="0">
                                          <p:val>
                                            <p:strVal val="#ppt_x"/>
                                          </p:val>
                                        </p:tav>
                                        <p:tav tm="100000">
                                          <p:val>
                                            <p:strVal val="#ppt_x"/>
                                          </p:val>
                                        </p:tav>
                                      </p:tavLst>
                                    </p:anim>
                                    <p:anim calcmode="lin" valueType="num">
                                      <p:cBhvr>
                                        <p:cTn id="102" dur="1000" fill="hold"/>
                                        <p:tgtEl>
                                          <p:spTgt spid="3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2"/>
          <p:cNvSpPr/>
          <p:nvPr/>
        </p:nvSpPr>
        <p:spPr>
          <a:xfrm>
            <a:off x="247138" y="914399"/>
            <a:ext cx="11071651" cy="5615063"/>
          </a:xfrm>
          <a:prstGeom prst="rect">
            <a:avLst/>
          </a:prstGeom>
          <a:solidFill>
            <a:schemeClr val="accent1">
              <a:lumMod val="50000"/>
              <a:alpha val="84000"/>
            </a:schemeClr>
          </a:solidFill>
        </p:spPr>
        <p:txBody>
          <a:bodyPr wrap="square">
            <a:spAutoFit/>
          </a:bodyPr>
          <a:lstStyle/>
          <a:p>
            <a:pPr marL="457183" lvl="2" defTabSz="914367"/>
            <a:r>
              <a:rPr lang="en-US" sz="2353" dirty="0">
                <a:solidFill>
                  <a:srgbClr val="FFFFFF"/>
                </a:solidFill>
                <a:latin typeface="Consolas" panose="020B0609020204030204" pitchFamily="49" charset="0"/>
                <a:cs typeface="Consolas" panose="020B0609020204030204" pitchFamily="49" charset="0"/>
              </a:rPr>
              <a:t>Get-</a:t>
            </a:r>
            <a:r>
              <a:rPr lang="en-US" sz="2353" dirty="0" err="1">
                <a:solidFill>
                  <a:srgbClr val="FFFFFF"/>
                </a:solidFill>
                <a:latin typeface="Consolas" panose="020B0609020204030204" pitchFamily="49" charset="0"/>
                <a:cs typeface="Consolas" panose="020B0609020204030204" pitchFamily="49" charset="0"/>
              </a:rPr>
              <a:t>MailboxServerRedundancy</a:t>
            </a:r>
            <a:r>
              <a:rPr lang="en-US" sz="2353" dirty="0">
                <a:solidFill>
                  <a:srgbClr val="FFFFFF"/>
                </a:solidFill>
                <a:latin typeface="Consolas" panose="020B0609020204030204" pitchFamily="49" charset="0"/>
                <a:cs typeface="Consolas" panose="020B0609020204030204" pitchFamily="49" charset="0"/>
              </a:rPr>
              <a:t> -</a:t>
            </a:r>
            <a:r>
              <a:rPr lang="en-US" sz="2353" dirty="0" err="1">
                <a:solidFill>
                  <a:srgbClr val="FFFFFF"/>
                </a:solidFill>
                <a:latin typeface="Consolas" panose="020B0609020204030204" pitchFamily="49" charset="0"/>
                <a:cs typeface="Consolas" panose="020B0609020204030204" pitchFamily="49" charset="0"/>
              </a:rPr>
              <a:t>DatabaseAvailabilityGroup</a:t>
            </a:r>
            <a:r>
              <a:rPr lang="en-US" sz="2353" dirty="0">
                <a:solidFill>
                  <a:srgbClr val="FFFFFF"/>
                </a:solidFill>
                <a:latin typeface="Consolas" panose="020B0609020204030204" pitchFamily="49" charset="0"/>
                <a:cs typeface="Consolas" panose="020B0609020204030204" pitchFamily="49" charset="0"/>
              </a:rPr>
              <a:t> Europe01</a:t>
            </a:r>
            <a:endParaRPr lang="en-US" sz="1765" dirty="0">
              <a:solidFill>
                <a:srgbClr val="FFFFFF"/>
              </a:solidFill>
              <a:latin typeface="Consolas" panose="020B0609020204030204" pitchFamily="49" charset="0"/>
              <a:cs typeface="Consolas" panose="020B0609020204030204" pitchFamily="49" charset="0"/>
            </a:endParaRPr>
          </a:p>
          <a:p>
            <a:pPr marL="457183" lvl="1" defTabSz="914367"/>
            <a:endParaRPr lang="en-US" sz="1765" dirty="0">
              <a:solidFill>
                <a:srgbClr val="FFFFFF"/>
              </a:solidFill>
              <a:latin typeface="Consolas" panose="020B0609020204030204" pitchFamily="49" charset="0"/>
              <a:cs typeface="Consolas" panose="020B0609020204030204" pitchFamily="49" charset="0"/>
            </a:endParaRPr>
          </a:p>
          <a:p>
            <a:pPr marL="457183" lvl="1" defTabSz="914367"/>
            <a:r>
              <a:rPr lang="en-US" sz="1765" dirty="0">
                <a:solidFill>
                  <a:srgbClr val="FFFFFF"/>
                </a:solidFill>
                <a:latin typeface="Consolas" panose="020B0609020204030204" pitchFamily="49" charset="0"/>
                <a:cs typeface="Consolas" panose="020B0609020204030204" pitchFamily="49" charset="0"/>
              </a:rPr>
              <a:t>Identity          </a:t>
            </a:r>
            <a:r>
              <a:rPr lang="en-US" sz="1765" dirty="0" err="1">
                <a:solidFill>
                  <a:srgbClr val="FFFFFF"/>
                </a:solidFill>
                <a:latin typeface="Consolas" panose="020B0609020204030204" pitchFamily="49" charset="0"/>
                <a:cs typeface="Consolas" panose="020B0609020204030204" pitchFamily="49" charset="0"/>
              </a:rPr>
              <a:t>RepairUrgency</a:t>
            </a:r>
            <a:r>
              <a:rPr lang="en-US" sz="1765" dirty="0">
                <a:solidFill>
                  <a:srgbClr val="FFFFFF"/>
                </a:solidFill>
                <a:latin typeface="Consolas" panose="020B0609020204030204" pitchFamily="49" charset="0"/>
                <a:cs typeface="Consolas" panose="020B0609020204030204" pitchFamily="49" charset="0"/>
              </a:rPr>
              <a:t>        </a:t>
            </a:r>
            <a:r>
              <a:rPr lang="en-US" sz="1765" dirty="0" err="1">
                <a:solidFill>
                  <a:srgbClr val="FFFFFF"/>
                </a:solidFill>
                <a:latin typeface="Consolas" panose="020B0609020204030204" pitchFamily="49" charset="0"/>
                <a:cs typeface="Consolas" panose="020B0609020204030204" pitchFamily="49" charset="0"/>
              </a:rPr>
              <a:t>SafeForMaintenance</a:t>
            </a:r>
            <a:endParaRPr lang="en-US" sz="1765" dirty="0">
              <a:solidFill>
                <a:srgbClr val="FFFFFF"/>
              </a:solidFill>
              <a:latin typeface="Consolas" panose="020B0609020204030204" pitchFamily="49" charset="0"/>
              <a:cs typeface="Consolas" panose="020B0609020204030204" pitchFamily="49" charset="0"/>
            </a:endParaRPr>
          </a:p>
          <a:p>
            <a:pPr marL="457183" lvl="1" defTabSz="914367"/>
            <a:r>
              <a:rPr lang="en-US" sz="1765" dirty="0">
                <a:solidFill>
                  <a:srgbClr val="FFFFFF"/>
                </a:solidFill>
                <a:latin typeface="Consolas" panose="020B0609020204030204" pitchFamily="49" charset="0"/>
                <a:cs typeface="Consolas" panose="020B0609020204030204" pitchFamily="49" charset="0"/>
              </a:rPr>
              <a:t>--------          -------------        ------------------</a:t>
            </a:r>
          </a:p>
          <a:p>
            <a:pPr marL="457183" lvl="1" defTabSz="914367"/>
            <a:r>
              <a:rPr lang="en-US" sz="1765" dirty="0">
                <a:solidFill>
                  <a:srgbClr val="FFFFFF"/>
                </a:solidFill>
                <a:latin typeface="Consolas" panose="020B0609020204030204" pitchFamily="49" charset="0"/>
                <a:cs typeface="Consolas" panose="020B0609020204030204" pitchFamily="49" charset="0"/>
              </a:rPr>
              <a:t>FCO-MB0009        </a:t>
            </a:r>
            <a:r>
              <a:rPr lang="en-US" sz="1765" dirty="0">
                <a:solidFill>
                  <a:srgbClr val="DC3C00"/>
                </a:solidFill>
                <a:latin typeface="Consolas" panose="020B0609020204030204" pitchFamily="49" charset="0"/>
                <a:cs typeface="Consolas" panose="020B0609020204030204" pitchFamily="49" charset="0"/>
              </a:rPr>
              <a:t>Prohibited</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DC3C00"/>
                </a:solidFill>
                <a:latin typeface="Consolas" panose="020B0609020204030204" pitchFamily="49" charset="0"/>
                <a:cs typeface="Consolas" panose="020B0609020204030204" pitchFamily="49" charset="0"/>
              </a:rPr>
              <a:t>False</a:t>
            </a:r>
          </a:p>
          <a:p>
            <a:pPr marL="457183" lvl="1" defTabSz="914367"/>
            <a:r>
              <a:rPr lang="en-US" sz="1765" dirty="0">
                <a:solidFill>
                  <a:srgbClr val="FFFFFF"/>
                </a:solidFill>
                <a:latin typeface="Consolas" panose="020B0609020204030204" pitchFamily="49" charset="0"/>
                <a:cs typeface="Consolas" panose="020B0609020204030204" pitchFamily="49" charset="0"/>
              </a:rPr>
              <a:t>FCO-MB0010        </a:t>
            </a:r>
            <a:r>
              <a:rPr lang="en-US" sz="1765" dirty="0">
                <a:solidFill>
                  <a:srgbClr val="DC3C00"/>
                </a:solidFill>
                <a:latin typeface="Consolas" panose="020B0609020204030204" pitchFamily="49" charset="0"/>
                <a:cs typeface="Consolas" panose="020B0609020204030204" pitchFamily="49" charset="0"/>
              </a:rPr>
              <a:t>Prohibited</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DC3C00"/>
                </a:solidFill>
                <a:latin typeface="Consolas" panose="020B0609020204030204" pitchFamily="49" charset="0"/>
                <a:cs typeface="Consolas" panose="020B0609020204030204" pitchFamily="49" charset="0"/>
              </a:rPr>
              <a:t>False</a:t>
            </a:r>
          </a:p>
          <a:p>
            <a:pPr marL="457183" lvl="1" defTabSz="914367"/>
            <a:r>
              <a:rPr lang="en-US" sz="1765" dirty="0">
                <a:solidFill>
                  <a:srgbClr val="FFFFFF"/>
                </a:solidFill>
                <a:latin typeface="Consolas" panose="020B0609020204030204" pitchFamily="49" charset="0"/>
                <a:cs typeface="Consolas" panose="020B0609020204030204" pitchFamily="49" charset="0"/>
              </a:rPr>
              <a:t>FCO-MB0011        </a:t>
            </a:r>
            <a:r>
              <a:rPr lang="en-US" sz="1765" dirty="0">
                <a:solidFill>
                  <a:srgbClr val="FFFF00"/>
                </a:solidFill>
                <a:latin typeface="Consolas" panose="020B0609020204030204" pitchFamily="49" charset="0"/>
                <a:cs typeface="Consolas" panose="020B0609020204030204" pitchFamily="49" charset="0"/>
              </a:rPr>
              <a:t>Critical</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DC3C00"/>
                </a:solidFill>
                <a:latin typeface="Consolas" panose="020B0609020204030204" pitchFamily="49" charset="0"/>
                <a:cs typeface="Consolas" panose="020B0609020204030204" pitchFamily="49" charset="0"/>
              </a:rPr>
              <a:t>False</a:t>
            </a:r>
          </a:p>
          <a:p>
            <a:pPr marL="457183" lvl="1" defTabSz="914367"/>
            <a:r>
              <a:rPr lang="en-US" sz="1765" dirty="0">
                <a:solidFill>
                  <a:srgbClr val="FFFFFF"/>
                </a:solidFill>
                <a:latin typeface="Consolas" panose="020B0609020204030204" pitchFamily="49" charset="0"/>
                <a:cs typeface="Consolas" panose="020B0609020204030204" pitchFamily="49" charset="0"/>
              </a:rPr>
              <a:t>FCO-MB0012        </a:t>
            </a:r>
            <a:r>
              <a:rPr lang="en-US" sz="1765" dirty="0">
                <a:solidFill>
                  <a:srgbClr val="DC3C00"/>
                </a:solidFill>
                <a:latin typeface="Consolas" panose="020B0609020204030204" pitchFamily="49" charset="0"/>
                <a:cs typeface="Consolas" panose="020B0609020204030204" pitchFamily="49" charset="0"/>
              </a:rPr>
              <a:t>Prohibited</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DC3C00"/>
                </a:solidFill>
                <a:latin typeface="Consolas" panose="020B0609020204030204" pitchFamily="49" charset="0"/>
                <a:cs typeface="Consolas" panose="020B0609020204030204" pitchFamily="49" charset="0"/>
              </a:rPr>
              <a:t>False</a:t>
            </a:r>
          </a:p>
          <a:p>
            <a:pPr marL="457183" lvl="1" defTabSz="914367"/>
            <a:r>
              <a:rPr lang="en-US" sz="1765" dirty="0">
                <a:solidFill>
                  <a:srgbClr val="FFFFFF"/>
                </a:solidFill>
                <a:latin typeface="Consolas" panose="020B0609020204030204" pitchFamily="49" charset="0"/>
                <a:cs typeface="Consolas" panose="020B0609020204030204" pitchFamily="49" charset="0"/>
              </a:rPr>
              <a:t>FCO-MB0004        </a:t>
            </a:r>
            <a:r>
              <a:rPr lang="en-US" sz="1765" dirty="0">
                <a:solidFill>
                  <a:srgbClr val="FFFF00"/>
                </a:solidFill>
                <a:latin typeface="Consolas" panose="020B0609020204030204" pitchFamily="49" charset="0"/>
                <a:cs typeface="Consolas" panose="020B0609020204030204" pitchFamily="49" charset="0"/>
              </a:rPr>
              <a:t>High</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00B050"/>
                </a:solidFill>
                <a:latin typeface="Consolas" panose="020B0609020204030204" pitchFamily="49" charset="0"/>
                <a:cs typeface="Consolas" panose="020B0609020204030204" pitchFamily="49" charset="0"/>
              </a:rPr>
              <a:t>True</a:t>
            </a:r>
          </a:p>
          <a:p>
            <a:pPr marL="457183" lvl="1" defTabSz="914367"/>
            <a:r>
              <a:rPr lang="en-US" sz="1765" dirty="0">
                <a:solidFill>
                  <a:srgbClr val="FFFFFF"/>
                </a:solidFill>
                <a:latin typeface="Consolas" panose="020B0609020204030204" pitchFamily="49" charset="0"/>
                <a:cs typeface="Consolas" panose="020B0609020204030204" pitchFamily="49" charset="0"/>
              </a:rPr>
              <a:t>FCO-MB0003        </a:t>
            </a:r>
            <a:r>
              <a:rPr lang="en-US" sz="1765" dirty="0">
                <a:solidFill>
                  <a:srgbClr val="DC3C00"/>
                </a:solidFill>
                <a:latin typeface="Consolas" panose="020B0609020204030204" pitchFamily="49" charset="0"/>
                <a:cs typeface="Consolas" panose="020B0609020204030204" pitchFamily="49" charset="0"/>
              </a:rPr>
              <a:t>Prohibited</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DC3C00"/>
                </a:solidFill>
                <a:latin typeface="Consolas" panose="020B0609020204030204" pitchFamily="49" charset="0"/>
                <a:cs typeface="Consolas" panose="020B0609020204030204" pitchFamily="49" charset="0"/>
              </a:rPr>
              <a:t>False</a:t>
            </a:r>
          </a:p>
          <a:p>
            <a:pPr marL="457183" lvl="1" defTabSz="914367"/>
            <a:r>
              <a:rPr lang="en-US" sz="1765" dirty="0">
                <a:solidFill>
                  <a:srgbClr val="FFFFFF"/>
                </a:solidFill>
                <a:latin typeface="Consolas" panose="020B0609020204030204" pitchFamily="49" charset="0"/>
                <a:cs typeface="Consolas" panose="020B0609020204030204" pitchFamily="49" charset="0"/>
              </a:rPr>
              <a:t>FCO-MB0001        Normal               </a:t>
            </a:r>
            <a:r>
              <a:rPr lang="en-US" sz="1765" dirty="0">
                <a:solidFill>
                  <a:srgbClr val="00B050"/>
                </a:solidFill>
                <a:latin typeface="Consolas" panose="020B0609020204030204" pitchFamily="49" charset="0"/>
                <a:cs typeface="Consolas" panose="020B0609020204030204" pitchFamily="49" charset="0"/>
              </a:rPr>
              <a:t>True</a:t>
            </a:r>
          </a:p>
          <a:p>
            <a:pPr marL="457183" lvl="1" defTabSz="914367"/>
            <a:r>
              <a:rPr lang="en-US" sz="1765" dirty="0">
                <a:solidFill>
                  <a:srgbClr val="FFFFFF"/>
                </a:solidFill>
                <a:latin typeface="Consolas" panose="020B0609020204030204" pitchFamily="49" charset="0"/>
                <a:cs typeface="Consolas" panose="020B0609020204030204" pitchFamily="49" charset="0"/>
              </a:rPr>
              <a:t>FCO-MB0002        </a:t>
            </a:r>
            <a:r>
              <a:rPr lang="en-US" sz="1765" dirty="0">
                <a:solidFill>
                  <a:srgbClr val="FFFF00"/>
                </a:solidFill>
                <a:latin typeface="Consolas" panose="020B0609020204030204" pitchFamily="49" charset="0"/>
                <a:cs typeface="Consolas" panose="020B0609020204030204" pitchFamily="49" charset="0"/>
              </a:rPr>
              <a:t>Critical</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DC3C00"/>
                </a:solidFill>
                <a:latin typeface="Consolas" panose="020B0609020204030204" pitchFamily="49" charset="0"/>
                <a:cs typeface="Consolas" panose="020B0609020204030204" pitchFamily="49" charset="0"/>
              </a:rPr>
              <a:t>False</a:t>
            </a:r>
          </a:p>
          <a:p>
            <a:pPr marL="457183" lvl="1" defTabSz="914367"/>
            <a:r>
              <a:rPr lang="en-US" sz="1765" dirty="0">
                <a:solidFill>
                  <a:srgbClr val="FFFFFF"/>
                </a:solidFill>
                <a:latin typeface="Consolas" panose="020B0609020204030204" pitchFamily="49" charset="0"/>
                <a:cs typeface="Consolas" panose="020B0609020204030204" pitchFamily="49" charset="0"/>
              </a:rPr>
              <a:t>MXP-MB0016        </a:t>
            </a:r>
            <a:r>
              <a:rPr lang="en-US" sz="1765" dirty="0">
                <a:solidFill>
                  <a:srgbClr val="DC3C00"/>
                </a:solidFill>
                <a:latin typeface="Consolas" panose="020B0609020204030204" pitchFamily="49" charset="0"/>
                <a:cs typeface="Consolas" panose="020B0609020204030204" pitchFamily="49" charset="0"/>
              </a:rPr>
              <a:t>Prohibited</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DC3C00"/>
                </a:solidFill>
                <a:latin typeface="Consolas" panose="020B0609020204030204" pitchFamily="49" charset="0"/>
                <a:cs typeface="Consolas" panose="020B0609020204030204" pitchFamily="49" charset="0"/>
              </a:rPr>
              <a:t>False</a:t>
            </a:r>
          </a:p>
          <a:p>
            <a:pPr marL="457183" lvl="1" defTabSz="914367"/>
            <a:r>
              <a:rPr lang="en-US" sz="1765" dirty="0">
                <a:solidFill>
                  <a:srgbClr val="FFFFFF"/>
                </a:solidFill>
                <a:latin typeface="Consolas" panose="020B0609020204030204" pitchFamily="49" charset="0"/>
                <a:cs typeface="Consolas" panose="020B0609020204030204" pitchFamily="49" charset="0"/>
              </a:rPr>
              <a:t>MXP-MB0014        </a:t>
            </a:r>
            <a:r>
              <a:rPr lang="en-US" sz="1765" dirty="0">
                <a:solidFill>
                  <a:srgbClr val="FFFF00"/>
                </a:solidFill>
                <a:latin typeface="Consolas" panose="020B0609020204030204" pitchFamily="49" charset="0"/>
                <a:cs typeface="Consolas" panose="020B0609020204030204" pitchFamily="49" charset="0"/>
              </a:rPr>
              <a:t>High</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00B050"/>
                </a:solidFill>
                <a:latin typeface="Consolas" panose="020B0609020204030204" pitchFamily="49" charset="0"/>
                <a:cs typeface="Consolas" panose="020B0609020204030204" pitchFamily="49" charset="0"/>
              </a:rPr>
              <a:t>True</a:t>
            </a:r>
          </a:p>
          <a:p>
            <a:pPr marL="457183" lvl="1" defTabSz="914367"/>
            <a:r>
              <a:rPr lang="en-US" sz="1765" dirty="0">
                <a:solidFill>
                  <a:srgbClr val="FFFFFF"/>
                </a:solidFill>
                <a:latin typeface="Consolas" panose="020B0609020204030204" pitchFamily="49" charset="0"/>
                <a:cs typeface="Consolas" panose="020B0609020204030204" pitchFamily="49" charset="0"/>
              </a:rPr>
              <a:t>MXP-MB0015        Normal               </a:t>
            </a:r>
            <a:r>
              <a:rPr lang="en-US" sz="1765" dirty="0">
                <a:solidFill>
                  <a:srgbClr val="00B050"/>
                </a:solidFill>
                <a:latin typeface="Consolas" panose="020B0609020204030204" pitchFamily="49" charset="0"/>
                <a:cs typeface="Consolas" panose="020B0609020204030204" pitchFamily="49" charset="0"/>
              </a:rPr>
              <a:t>True</a:t>
            </a:r>
          </a:p>
          <a:p>
            <a:pPr marL="457183" lvl="1" defTabSz="914367"/>
            <a:r>
              <a:rPr lang="en-US" sz="1765" dirty="0">
                <a:solidFill>
                  <a:srgbClr val="FFFFFF"/>
                </a:solidFill>
                <a:latin typeface="Consolas" panose="020B0609020204030204" pitchFamily="49" charset="0"/>
                <a:cs typeface="Consolas" panose="020B0609020204030204" pitchFamily="49" charset="0"/>
              </a:rPr>
              <a:t>MXP-MB0013        </a:t>
            </a:r>
            <a:r>
              <a:rPr lang="en-US" sz="1765" dirty="0">
                <a:solidFill>
                  <a:srgbClr val="DC3C00"/>
                </a:solidFill>
                <a:latin typeface="Consolas" panose="020B0609020204030204" pitchFamily="49" charset="0"/>
                <a:cs typeface="Consolas" panose="020B0609020204030204" pitchFamily="49" charset="0"/>
              </a:rPr>
              <a:t>Prohibited</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DC3C00"/>
                </a:solidFill>
                <a:latin typeface="Consolas" panose="020B0609020204030204" pitchFamily="49" charset="0"/>
                <a:cs typeface="Consolas" panose="020B0609020204030204" pitchFamily="49" charset="0"/>
              </a:rPr>
              <a:t>False</a:t>
            </a:r>
          </a:p>
          <a:p>
            <a:pPr marL="457183" lvl="1" defTabSz="914367"/>
            <a:r>
              <a:rPr lang="en-US" sz="1765" dirty="0">
                <a:solidFill>
                  <a:srgbClr val="FFFFFF"/>
                </a:solidFill>
                <a:latin typeface="Consolas" panose="020B0609020204030204" pitchFamily="49" charset="0"/>
                <a:cs typeface="Consolas" panose="020B0609020204030204" pitchFamily="49" charset="0"/>
              </a:rPr>
              <a:t>MXP-MB0006        </a:t>
            </a:r>
            <a:r>
              <a:rPr lang="en-US" sz="1765" dirty="0">
                <a:solidFill>
                  <a:srgbClr val="FFFF00"/>
                </a:solidFill>
                <a:latin typeface="Consolas" panose="020B0609020204030204" pitchFamily="49" charset="0"/>
                <a:cs typeface="Consolas" panose="020B0609020204030204" pitchFamily="49" charset="0"/>
              </a:rPr>
              <a:t>High</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00B050"/>
                </a:solidFill>
                <a:latin typeface="Consolas" panose="020B0609020204030204" pitchFamily="49" charset="0"/>
                <a:cs typeface="Consolas" panose="020B0609020204030204" pitchFamily="49" charset="0"/>
              </a:rPr>
              <a:t>True</a:t>
            </a:r>
          </a:p>
          <a:p>
            <a:pPr marL="457183" lvl="1" defTabSz="914367"/>
            <a:r>
              <a:rPr lang="en-US" sz="1765" dirty="0">
                <a:solidFill>
                  <a:srgbClr val="FFFFFF"/>
                </a:solidFill>
                <a:latin typeface="Consolas" panose="020B0609020204030204" pitchFamily="49" charset="0"/>
                <a:cs typeface="Consolas" panose="020B0609020204030204" pitchFamily="49" charset="0"/>
              </a:rPr>
              <a:t>MXP-MB0008        </a:t>
            </a:r>
            <a:r>
              <a:rPr lang="en-US" sz="1765" dirty="0">
                <a:solidFill>
                  <a:srgbClr val="FFFF00"/>
                </a:solidFill>
                <a:latin typeface="Consolas" panose="020B0609020204030204" pitchFamily="49" charset="0"/>
                <a:cs typeface="Consolas" panose="020B0609020204030204" pitchFamily="49" charset="0"/>
              </a:rPr>
              <a:t>High</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00B050"/>
                </a:solidFill>
                <a:latin typeface="Consolas" panose="020B0609020204030204" pitchFamily="49" charset="0"/>
                <a:cs typeface="Consolas" panose="020B0609020204030204" pitchFamily="49" charset="0"/>
              </a:rPr>
              <a:t>True</a:t>
            </a:r>
          </a:p>
          <a:p>
            <a:pPr marL="457183" lvl="1" defTabSz="914367"/>
            <a:r>
              <a:rPr lang="en-US" sz="1765" dirty="0">
                <a:solidFill>
                  <a:srgbClr val="FFFFFF"/>
                </a:solidFill>
                <a:latin typeface="Consolas" panose="020B0609020204030204" pitchFamily="49" charset="0"/>
                <a:cs typeface="Consolas" panose="020B0609020204030204" pitchFamily="49" charset="0"/>
              </a:rPr>
              <a:t>MXP-MB0007        </a:t>
            </a:r>
            <a:r>
              <a:rPr lang="en-US" sz="1765" dirty="0">
                <a:solidFill>
                  <a:srgbClr val="DC3C00"/>
                </a:solidFill>
                <a:latin typeface="Consolas" panose="020B0609020204030204" pitchFamily="49" charset="0"/>
                <a:cs typeface="Consolas" panose="020B0609020204030204" pitchFamily="49" charset="0"/>
              </a:rPr>
              <a:t>Prohibited</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DC3C00"/>
                </a:solidFill>
                <a:latin typeface="Consolas" panose="020B0609020204030204" pitchFamily="49" charset="0"/>
                <a:cs typeface="Consolas" panose="020B0609020204030204" pitchFamily="49" charset="0"/>
              </a:rPr>
              <a:t>False</a:t>
            </a:r>
          </a:p>
          <a:p>
            <a:pPr marL="457183" lvl="1" defTabSz="914367"/>
            <a:r>
              <a:rPr lang="en-US" sz="1765" dirty="0">
                <a:solidFill>
                  <a:srgbClr val="FFFFFF"/>
                </a:solidFill>
                <a:latin typeface="Consolas" panose="020B0609020204030204" pitchFamily="49" charset="0"/>
                <a:cs typeface="Consolas" panose="020B0609020204030204" pitchFamily="49" charset="0"/>
              </a:rPr>
              <a:t>MXP-MB0005        </a:t>
            </a:r>
            <a:r>
              <a:rPr lang="en-US" sz="1765" dirty="0">
                <a:solidFill>
                  <a:srgbClr val="DC3C00"/>
                </a:solidFill>
                <a:latin typeface="Consolas" panose="020B0609020204030204" pitchFamily="49" charset="0"/>
                <a:cs typeface="Consolas" panose="020B0609020204030204" pitchFamily="49" charset="0"/>
              </a:rPr>
              <a:t>Prohibited</a:t>
            </a:r>
            <a:r>
              <a:rPr lang="en-US" sz="1765" dirty="0">
                <a:solidFill>
                  <a:srgbClr val="FFFFFF"/>
                </a:solidFill>
                <a:latin typeface="Consolas" panose="020B0609020204030204" pitchFamily="49" charset="0"/>
                <a:cs typeface="Consolas" panose="020B0609020204030204" pitchFamily="49" charset="0"/>
              </a:rPr>
              <a:t>           </a:t>
            </a:r>
            <a:r>
              <a:rPr lang="en-US" sz="1765" dirty="0">
                <a:solidFill>
                  <a:srgbClr val="DC3C00"/>
                </a:solidFill>
                <a:latin typeface="Consolas" panose="020B0609020204030204" pitchFamily="49" charset="0"/>
                <a:cs typeface="Consolas" panose="020B0609020204030204" pitchFamily="49" charset="0"/>
              </a:rPr>
              <a:t>False</a:t>
            </a:r>
          </a:p>
        </p:txBody>
      </p:sp>
    </p:spTree>
    <p:extLst>
      <p:ext uri="{BB962C8B-B14F-4D97-AF65-F5344CB8AC3E}">
        <p14:creationId xmlns:p14="http://schemas.microsoft.com/office/powerpoint/2010/main" val="3440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p:cNvSpPr/>
          <p:nvPr/>
        </p:nvSpPr>
        <p:spPr bwMode="auto">
          <a:xfrm>
            <a:off x="0" y="0"/>
            <a:ext cx="2327472" cy="6858000"/>
          </a:xfrm>
          <a:prstGeom prst="rect">
            <a:avLst/>
          </a:prstGeom>
          <a:solidFill>
            <a:srgbClr val="5F43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896386">
              <a:spcBef>
                <a:spcPts val="1176"/>
              </a:spcBef>
            </a:pPr>
            <a:r>
              <a:rPr lang="en-US" sz="2353" kern="0" dirty="0">
                <a:solidFill>
                  <a:srgbClr val="FFFFFF"/>
                </a:solidFill>
                <a:latin typeface="Segoe UI Light"/>
                <a:ea typeface="Verdana" pitchFamily="34" charset="0"/>
                <a:cs typeface="Verdana" pitchFamily="34" charset="0"/>
              </a:rPr>
              <a:t/>
            </a:r>
            <a:br>
              <a:rPr lang="en-US" sz="2353" kern="0" dirty="0">
                <a:solidFill>
                  <a:srgbClr val="FFFFFF"/>
                </a:solidFill>
                <a:latin typeface="Segoe UI Light"/>
                <a:ea typeface="Verdana" pitchFamily="34" charset="0"/>
                <a:cs typeface="Verdana" pitchFamily="34" charset="0"/>
              </a:rPr>
            </a:br>
            <a:r>
              <a:rPr lang="en-US" sz="2353" kern="0" dirty="0">
                <a:solidFill>
                  <a:srgbClr val="FFFFFF"/>
                </a:solidFill>
                <a:latin typeface="Segoe UI Light"/>
                <a:ea typeface="Verdana" pitchFamily="34" charset="0"/>
                <a:cs typeface="Verdana" pitchFamily="34" charset="0"/>
              </a:rPr>
              <a:t>Security and compliance</a:t>
            </a:r>
          </a:p>
        </p:txBody>
      </p:sp>
      <p:grpSp>
        <p:nvGrpSpPr>
          <p:cNvPr id="24" name="Group 21"/>
          <p:cNvGrpSpPr>
            <a:grpSpLocks noChangeAspect="1"/>
          </p:cNvGrpSpPr>
          <p:nvPr/>
        </p:nvGrpSpPr>
        <p:grpSpPr bwMode="auto">
          <a:xfrm>
            <a:off x="678545" y="2724571"/>
            <a:ext cx="790597" cy="1069173"/>
            <a:chOff x="6465" y="2685"/>
            <a:chExt cx="508" cy="687"/>
          </a:xfrm>
          <a:solidFill>
            <a:schemeClr val="tx1"/>
          </a:solidFill>
        </p:grpSpPr>
        <p:sp>
          <p:nvSpPr>
            <p:cNvPr id="34" name="Freeform 22"/>
            <p:cNvSpPr>
              <a:spLocks noEditPoints="1"/>
            </p:cNvSpPr>
            <p:nvPr/>
          </p:nvSpPr>
          <p:spPr bwMode="auto">
            <a:xfrm>
              <a:off x="6465" y="2978"/>
              <a:ext cx="508" cy="394"/>
            </a:xfrm>
            <a:custGeom>
              <a:avLst/>
              <a:gdLst>
                <a:gd name="T0" fmla="*/ 187 w 212"/>
                <a:gd name="T1" fmla="*/ 0 h 165"/>
                <a:gd name="T2" fmla="*/ 184 w 212"/>
                <a:gd name="T3" fmla="*/ 0 h 165"/>
                <a:gd name="T4" fmla="*/ 184 w 212"/>
                <a:gd name="T5" fmla="*/ 0 h 165"/>
                <a:gd name="T6" fmla="*/ 154 w 212"/>
                <a:gd name="T7" fmla="*/ 0 h 165"/>
                <a:gd name="T8" fmla="*/ 154 w 212"/>
                <a:gd name="T9" fmla="*/ 0 h 165"/>
                <a:gd name="T10" fmla="*/ 57 w 212"/>
                <a:gd name="T11" fmla="*/ 0 h 165"/>
                <a:gd name="T12" fmla="*/ 57 w 212"/>
                <a:gd name="T13" fmla="*/ 0 h 165"/>
                <a:gd name="T14" fmla="*/ 27 w 212"/>
                <a:gd name="T15" fmla="*/ 0 h 165"/>
                <a:gd name="T16" fmla="*/ 27 w 212"/>
                <a:gd name="T17" fmla="*/ 0 h 165"/>
                <a:gd name="T18" fmla="*/ 25 w 212"/>
                <a:gd name="T19" fmla="*/ 0 h 165"/>
                <a:gd name="T20" fmla="*/ 0 w 212"/>
                <a:gd name="T21" fmla="*/ 25 h 165"/>
                <a:gd name="T22" fmla="*/ 0 w 212"/>
                <a:gd name="T23" fmla="*/ 141 h 165"/>
                <a:gd name="T24" fmla="*/ 25 w 212"/>
                <a:gd name="T25" fmla="*/ 165 h 165"/>
                <a:gd name="T26" fmla="*/ 187 w 212"/>
                <a:gd name="T27" fmla="*/ 165 h 165"/>
                <a:gd name="T28" fmla="*/ 212 w 212"/>
                <a:gd name="T29" fmla="*/ 141 h 165"/>
                <a:gd name="T30" fmla="*/ 212 w 212"/>
                <a:gd name="T31" fmla="*/ 25 h 165"/>
                <a:gd name="T32" fmla="*/ 187 w 212"/>
                <a:gd name="T33" fmla="*/ 0 h 165"/>
                <a:gd name="T34" fmla="*/ 114 w 212"/>
                <a:gd name="T35" fmla="*/ 89 h 165"/>
                <a:gd name="T36" fmla="*/ 114 w 212"/>
                <a:gd name="T37" fmla="*/ 120 h 165"/>
                <a:gd name="T38" fmla="*/ 95 w 212"/>
                <a:gd name="T39" fmla="*/ 120 h 165"/>
                <a:gd name="T40" fmla="*/ 95 w 212"/>
                <a:gd name="T41" fmla="*/ 89 h 165"/>
                <a:gd name="T42" fmla="*/ 82 w 212"/>
                <a:gd name="T43" fmla="*/ 69 h 165"/>
                <a:gd name="T44" fmla="*/ 104 w 212"/>
                <a:gd name="T45" fmla="*/ 47 h 165"/>
                <a:gd name="T46" fmla="*/ 127 w 212"/>
                <a:gd name="T47" fmla="*/ 69 h 165"/>
                <a:gd name="T48" fmla="*/ 114 w 212"/>
                <a:gd name="T49" fmla="*/ 8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165">
                  <a:moveTo>
                    <a:pt x="187" y="0"/>
                  </a:moveTo>
                  <a:cubicBezTo>
                    <a:pt x="184" y="0"/>
                    <a:pt x="184" y="0"/>
                    <a:pt x="184" y="0"/>
                  </a:cubicBezTo>
                  <a:cubicBezTo>
                    <a:pt x="184" y="0"/>
                    <a:pt x="184" y="0"/>
                    <a:pt x="184" y="0"/>
                  </a:cubicBezTo>
                  <a:cubicBezTo>
                    <a:pt x="154" y="0"/>
                    <a:pt x="154" y="0"/>
                    <a:pt x="154" y="0"/>
                  </a:cubicBezTo>
                  <a:cubicBezTo>
                    <a:pt x="154" y="0"/>
                    <a:pt x="154" y="0"/>
                    <a:pt x="154" y="0"/>
                  </a:cubicBezTo>
                  <a:cubicBezTo>
                    <a:pt x="57" y="0"/>
                    <a:pt x="57" y="0"/>
                    <a:pt x="57" y="0"/>
                  </a:cubicBezTo>
                  <a:cubicBezTo>
                    <a:pt x="57" y="0"/>
                    <a:pt x="57" y="0"/>
                    <a:pt x="57" y="0"/>
                  </a:cubicBezTo>
                  <a:cubicBezTo>
                    <a:pt x="27" y="0"/>
                    <a:pt x="27" y="0"/>
                    <a:pt x="27" y="0"/>
                  </a:cubicBezTo>
                  <a:cubicBezTo>
                    <a:pt x="27" y="0"/>
                    <a:pt x="27" y="0"/>
                    <a:pt x="27" y="0"/>
                  </a:cubicBezTo>
                  <a:cubicBezTo>
                    <a:pt x="25" y="0"/>
                    <a:pt x="25" y="0"/>
                    <a:pt x="25" y="0"/>
                  </a:cubicBezTo>
                  <a:cubicBezTo>
                    <a:pt x="11" y="0"/>
                    <a:pt x="0" y="11"/>
                    <a:pt x="0" y="25"/>
                  </a:cubicBezTo>
                  <a:cubicBezTo>
                    <a:pt x="0" y="141"/>
                    <a:pt x="0" y="141"/>
                    <a:pt x="0" y="141"/>
                  </a:cubicBezTo>
                  <a:cubicBezTo>
                    <a:pt x="0" y="154"/>
                    <a:pt x="11" y="165"/>
                    <a:pt x="25" y="165"/>
                  </a:cubicBezTo>
                  <a:cubicBezTo>
                    <a:pt x="187" y="165"/>
                    <a:pt x="187" y="165"/>
                    <a:pt x="187" y="165"/>
                  </a:cubicBezTo>
                  <a:cubicBezTo>
                    <a:pt x="201" y="165"/>
                    <a:pt x="212" y="154"/>
                    <a:pt x="212" y="141"/>
                  </a:cubicBezTo>
                  <a:cubicBezTo>
                    <a:pt x="212" y="25"/>
                    <a:pt x="212" y="25"/>
                    <a:pt x="212" y="25"/>
                  </a:cubicBezTo>
                  <a:cubicBezTo>
                    <a:pt x="212" y="11"/>
                    <a:pt x="201" y="0"/>
                    <a:pt x="187" y="0"/>
                  </a:cubicBezTo>
                  <a:close/>
                  <a:moveTo>
                    <a:pt x="114" y="89"/>
                  </a:moveTo>
                  <a:cubicBezTo>
                    <a:pt x="114" y="120"/>
                    <a:pt x="114" y="120"/>
                    <a:pt x="114" y="120"/>
                  </a:cubicBezTo>
                  <a:cubicBezTo>
                    <a:pt x="95" y="120"/>
                    <a:pt x="95" y="120"/>
                    <a:pt x="95" y="120"/>
                  </a:cubicBezTo>
                  <a:cubicBezTo>
                    <a:pt x="95" y="89"/>
                    <a:pt x="95" y="89"/>
                    <a:pt x="95" y="89"/>
                  </a:cubicBezTo>
                  <a:cubicBezTo>
                    <a:pt x="87" y="86"/>
                    <a:pt x="82" y="78"/>
                    <a:pt x="82" y="69"/>
                  </a:cubicBezTo>
                  <a:cubicBezTo>
                    <a:pt x="82" y="57"/>
                    <a:pt x="92" y="47"/>
                    <a:pt x="104" y="47"/>
                  </a:cubicBezTo>
                  <a:cubicBezTo>
                    <a:pt x="117" y="47"/>
                    <a:pt x="127" y="57"/>
                    <a:pt x="127" y="69"/>
                  </a:cubicBezTo>
                  <a:cubicBezTo>
                    <a:pt x="127" y="78"/>
                    <a:pt x="122" y="86"/>
                    <a:pt x="114"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 name="Freeform 23"/>
            <p:cNvSpPr>
              <a:spLocks/>
            </p:cNvSpPr>
            <p:nvPr/>
          </p:nvSpPr>
          <p:spPr bwMode="auto">
            <a:xfrm>
              <a:off x="6532" y="2685"/>
              <a:ext cx="374" cy="389"/>
            </a:xfrm>
            <a:custGeom>
              <a:avLst/>
              <a:gdLst>
                <a:gd name="T0" fmla="*/ 0 w 156"/>
                <a:gd name="T1" fmla="*/ 118 h 163"/>
                <a:gd name="T2" fmla="*/ 30 w 156"/>
                <a:gd name="T3" fmla="*/ 118 h 163"/>
                <a:gd name="T4" fmla="*/ 30 w 156"/>
                <a:gd name="T5" fmla="*/ 76 h 163"/>
                <a:gd name="T6" fmla="*/ 30 w 156"/>
                <a:gd name="T7" fmla="*/ 75 h 163"/>
                <a:gd name="T8" fmla="*/ 30 w 156"/>
                <a:gd name="T9" fmla="*/ 75 h 163"/>
                <a:gd name="T10" fmla="*/ 42 w 156"/>
                <a:gd name="T11" fmla="*/ 42 h 163"/>
                <a:gd name="T12" fmla="*/ 80 w 156"/>
                <a:gd name="T13" fmla="*/ 29 h 163"/>
                <a:gd name="T14" fmla="*/ 104 w 156"/>
                <a:gd name="T15" fmla="*/ 36 h 163"/>
                <a:gd name="T16" fmla="*/ 127 w 156"/>
                <a:gd name="T17" fmla="*/ 76 h 163"/>
                <a:gd name="T18" fmla="*/ 127 w 156"/>
                <a:gd name="T19" fmla="*/ 163 h 163"/>
                <a:gd name="T20" fmla="*/ 156 w 156"/>
                <a:gd name="T21" fmla="*/ 163 h 163"/>
                <a:gd name="T22" fmla="*/ 156 w 156"/>
                <a:gd name="T23" fmla="*/ 76 h 163"/>
                <a:gd name="T24" fmla="*/ 118 w 156"/>
                <a:gd name="T25" fmla="*/ 9 h 163"/>
                <a:gd name="T26" fmla="*/ 80 w 156"/>
                <a:gd name="T27" fmla="*/ 0 h 163"/>
                <a:gd name="T28" fmla="*/ 20 w 156"/>
                <a:gd name="T29" fmla="*/ 22 h 163"/>
                <a:gd name="T30" fmla="*/ 0 w 156"/>
                <a:gd name="T31" fmla="*/ 76 h 163"/>
                <a:gd name="T32" fmla="*/ 0 w 156"/>
                <a:gd name="T33" fmla="*/ 11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63">
                  <a:moveTo>
                    <a:pt x="0" y="118"/>
                  </a:moveTo>
                  <a:cubicBezTo>
                    <a:pt x="0" y="141"/>
                    <a:pt x="30" y="136"/>
                    <a:pt x="30" y="118"/>
                  </a:cubicBezTo>
                  <a:cubicBezTo>
                    <a:pt x="30" y="100"/>
                    <a:pt x="30" y="76"/>
                    <a:pt x="30" y="76"/>
                  </a:cubicBezTo>
                  <a:cubicBezTo>
                    <a:pt x="30" y="75"/>
                    <a:pt x="30" y="75"/>
                    <a:pt x="30" y="75"/>
                  </a:cubicBezTo>
                  <a:cubicBezTo>
                    <a:pt x="30" y="75"/>
                    <a:pt x="30" y="75"/>
                    <a:pt x="30" y="75"/>
                  </a:cubicBezTo>
                  <a:cubicBezTo>
                    <a:pt x="30" y="75"/>
                    <a:pt x="29" y="55"/>
                    <a:pt x="42" y="42"/>
                  </a:cubicBezTo>
                  <a:cubicBezTo>
                    <a:pt x="51" y="34"/>
                    <a:pt x="63" y="29"/>
                    <a:pt x="80" y="29"/>
                  </a:cubicBezTo>
                  <a:cubicBezTo>
                    <a:pt x="80" y="29"/>
                    <a:pt x="92" y="30"/>
                    <a:pt x="104" y="36"/>
                  </a:cubicBezTo>
                  <a:cubicBezTo>
                    <a:pt x="119" y="43"/>
                    <a:pt x="127" y="56"/>
                    <a:pt x="127" y="76"/>
                  </a:cubicBezTo>
                  <a:cubicBezTo>
                    <a:pt x="127" y="163"/>
                    <a:pt x="127" y="163"/>
                    <a:pt x="127" y="163"/>
                  </a:cubicBezTo>
                  <a:cubicBezTo>
                    <a:pt x="156" y="163"/>
                    <a:pt x="156" y="163"/>
                    <a:pt x="156" y="163"/>
                  </a:cubicBezTo>
                  <a:cubicBezTo>
                    <a:pt x="156" y="76"/>
                    <a:pt x="156" y="76"/>
                    <a:pt x="156" y="76"/>
                  </a:cubicBezTo>
                  <a:cubicBezTo>
                    <a:pt x="156" y="37"/>
                    <a:pt x="135" y="18"/>
                    <a:pt x="118" y="9"/>
                  </a:cubicBezTo>
                  <a:cubicBezTo>
                    <a:pt x="100" y="0"/>
                    <a:pt x="82" y="0"/>
                    <a:pt x="80" y="0"/>
                  </a:cubicBezTo>
                  <a:cubicBezTo>
                    <a:pt x="55" y="0"/>
                    <a:pt x="35" y="7"/>
                    <a:pt x="20" y="22"/>
                  </a:cubicBezTo>
                  <a:cubicBezTo>
                    <a:pt x="0" y="43"/>
                    <a:pt x="0" y="72"/>
                    <a:pt x="0" y="76"/>
                  </a:cubicBezTo>
                  <a:cubicBezTo>
                    <a:pt x="0" y="76"/>
                    <a:pt x="0" y="94"/>
                    <a:pt x="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
        <p:nvSpPr>
          <p:cNvPr id="45" name="Rectangle 44"/>
          <p:cNvSpPr/>
          <p:nvPr/>
        </p:nvSpPr>
        <p:spPr bwMode="auto">
          <a:xfrm>
            <a:off x="2396634" y="85282"/>
            <a:ext cx="2861166" cy="629093"/>
          </a:xfrm>
          <a:prstGeom prst="rect">
            <a:avLst/>
          </a:prstGeom>
          <a:solidFill>
            <a:schemeClr val="accent4">
              <a:alpha val="81961"/>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6615" rIns="46615" bIns="186521" numCol="1" spcCol="0" rtlCol="0" fromWordArt="0" anchor="b" anchorCtr="0" forceAA="0" compatLnSpc="1">
            <a:prstTxWarp prst="textNoShape">
              <a:avLst/>
            </a:prstTxWarp>
            <a:noAutofit/>
          </a:bodyPr>
          <a:lstStyle/>
          <a:p>
            <a:pPr defTabSz="932202">
              <a:lnSpc>
                <a:spcPct val="90000"/>
              </a:lnSpc>
              <a:spcBef>
                <a:spcPct val="0"/>
              </a:spcBef>
            </a:pPr>
            <a:r>
              <a:rPr lang="en-US" sz="2350" spc="-154" dirty="0" smtClean="0">
                <a:ln w="3175">
                  <a:noFill/>
                </a:ln>
                <a:gradFill>
                  <a:gsLst>
                    <a:gs pos="43871">
                      <a:srgbClr val="FFFFFF"/>
                    </a:gs>
                    <a:gs pos="83000">
                      <a:srgbClr val="FFFFFF"/>
                    </a:gs>
                  </a:gsLst>
                  <a:lin ang="5400000" scaled="1"/>
                </a:gradFill>
                <a:latin typeface="Segoe UI Light" panose="020B0502040204020203" pitchFamily="34" charset="0"/>
                <a:cs typeface="Segoe UI Light" panose="020B0502040204020203" pitchFamily="34" charset="0"/>
              </a:rPr>
              <a:t>Data loss prevention</a:t>
            </a:r>
            <a:endParaRPr lang="en-US" sz="2350" spc="-154" dirty="0">
              <a:ln w="3175">
                <a:noFill/>
              </a:ln>
              <a:gradFill>
                <a:gsLst>
                  <a:gs pos="43871">
                    <a:srgbClr val="FFFFFF"/>
                  </a:gs>
                  <a:gs pos="83000">
                    <a:srgbClr val="FFFFFF"/>
                  </a:gs>
                </a:gsLst>
                <a:lin ang="5400000" scaled="1"/>
              </a:gradFill>
              <a:latin typeface="Segoe UI Light" panose="020B0502040204020203" pitchFamily="34" charset="0"/>
              <a:cs typeface="Segoe UI Light" panose="020B0502040204020203" pitchFamily="34" charset="0"/>
            </a:endParaRPr>
          </a:p>
        </p:txBody>
      </p:sp>
      <p:pic>
        <p:nvPicPr>
          <p:cNvPr id="46" name="Picture 45"/>
          <p:cNvPicPr>
            <a:picLocks noChangeAspect="1"/>
          </p:cNvPicPr>
          <p:nvPr/>
        </p:nvPicPr>
        <p:blipFill rotWithShape="1">
          <a:blip r:embed="rId3"/>
          <a:srcRect t="5162" r="55095" b="40307"/>
          <a:stretch/>
        </p:blipFill>
        <p:spPr>
          <a:xfrm>
            <a:off x="5917366" y="839293"/>
            <a:ext cx="3920840" cy="2388112"/>
          </a:xfrm>
          <a:prstGeom prst="rect">
            <a:avLst/>
          </a:prstGeom>
          <a:ln>
            <a:solidFill>
              <a:schemeClr val="bg1">
                <a:lumMod val="20000"/>
                <a:lumOff val="80000"/>
              </a:schemeClr>
            </a:solidFill>
          </a:ln>
          <a:effectLst/>
        </p:spPr>
      </p:pic>
      <p:pic>
        <p:nvPicPr>
          <p:cNvPr id="47" name="Picture 46"/>
          <p:cNvPicPr>
            <a:picLocks noChangeAspect="1"/>
          </p:cNvPicPr>
          <p:nvPr/>
        </p:nvPicPr>
        <p:blipFill rotWithShape="1">
          <a:blip r:embed="rId4"/>
          <a:srcRect l="-1" t="1" r="60564" b="49604"/>
          <a:stretch/>
        </p:blipFill>
        <p:spPr>
          <a:xfrm>
            <a:off x="2431744" y="833560"/>
            <a:ext cx="3273732" cy="2393845"/>
          </a:xfrm>
          <a:prstGeom prst="rect">
            <a:avLst/>
          </a:prstGeom>
          <a:ln>
            <a:solidFill>
              <a:schemeClr val="bg1">
                <a:lumMod val="20000"/>
                <a:lumOff val="80000"/>
              </a:schemeClr>
            </a:solidFill>
          </a:ln>
          <a:effectLst/>
        </p:spPr>
      </p:pic>
      <p:pic>
        <p:nvPicPr>
          <p:cNvPr id="48" name="Picture 47"/>
          <p:cNvPicPr>
            <a:picLocks noChangeAspect="1"/>
          </p:cNvPicPr>
          <p:nvPr/>
        </p:nvPicPr>
        <p:blipFill rotWithShape="1">
          <a:blip r:embed="rId5"/>
          <a:srcRect l="772" t="13187" r="2877" b="3297"/>
          <a:stretch/>
        </p:blipFill>
        <p:spPr>
          <a:xfrm>
            <a:off x="2431744" y="4655502"/>
            <a:ext cx="5221104" cy="2004060"/>
          </a:xfrm>
          <a:prstGeom prst="rect">
            <a:avLst/>
          </a:prstGeom>
          <a:ln>
            <a:solidFill>
              <a:schemeClr val="bg1">
                <a:lumMod val="20000"/>
                <a:lumOff val="80000"/>
              </a:schemeClr>
            </a:solidFill>
          </a:ln>
          <a:effectLst/>
        </p:spPr>
      </p:pic>
      <p:sp>
        <p:nvSpPr>
          <p:cNvPr id="49" name="Rectangle 48"/>
          <p:cNvSpPr/>
          <p:nvPr/>
        </p:nvSpPr>
        <p:spPr bwMode="auto">
          <a:xfrm>
            <a:off x="2431744" y="5241308"/>
            <a:ext cx="5221104" cy="785881"/>
          </a:xfrm>
          <a:prstGeom prst="rect">
            <a:avLst/>
          </a:prstGeom>
          <a:solidFill>
            <a:schemeClr val="accent4">
              <a:alpha val="51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Rectangle 49"/>
          <p:cNvSpPr/>
          <p:nvPr/>
        </p:nvSpPr>
        <p:spPr bwMode="auto">
          <a:xfrm>
            <a:off x="2431744" y="3813211"/>
            <a:ext cx="2826056" cy="629093"/>
          </a:xfrm>
          <a:prstGeom prst="rect">
            <a:avLst/>
          </a:prstGeom>
          <a:solidFill>
            <a:schemeClr val="accent4">
              <a:alpha val="81961"/>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6615" rIns="46615" bIns="186521" numCol="1" spcCol="0" rtlCol="0" fromWordArt="0" anchor="b" anchorCtr="0" forceAA="0" compatLnSpc="1">
            <a:prstTxWarp prst="textNoShape">
              <a:avLst/>
            </a:prstTxWarp>
            <a:noAutofit/>
          </a:bodyPr>
          <a:lstStyle/>
          <a:p>
            <a:pPr defTabSz="932202">
              <a:lnSpc>
                <a:spcPct val="90000"/>
              </a:lnSpc>
              <a:spcBef>
                <a:spcPct val="0"/>
              </a:spcBef>
            </a:pPr>
            <a:r>
              <a:rPr lang="en-US" sz="2350" spc="-154" dirty="0" smtClean="0">
                <a:ln w="3175">
                  <a:noFill/>
                </a:ln>
                <a:gradFill>
                  <a:gsLst>
                    <a:gs pos="43871">
                      <a:srgbClr val="FFFFFF"/>
                    </a:gs>
                    <a:gs pos="83000">
                      <a:srgbClr val="FFFFFF"/>
                    </a:gs>
                  </a:gsLst>
                  <a:lin ang="5400000" scaled="1"/>
                </a:gradFill>
                <a:latin typeface="Segoe UI Light" panose="020B0502040204020203" pitchFamily="34" charset="0"/>
                <a:cs typeface="Segoe UI Light" panose="020B0502040204020203" pitchFamily="34" charset="0"/>
              </a:rPr>
              <a:t>Auditing</a:t>
            </a:r>
            <a:endParaRPr lang="en-US" sz="2350" spc="-154" dirty="0">
              <a:ln w="3175">
                <a:noFill/>
              </a:ln>
              <a:gradFill>
                <a:gsLst>
                  <a:gs pos="43871">
                    <a:srgbClr val="FFFFFF"/>
                  </a:gs>
                  <a:gs pos="83000">
                    <a:srgbClr val="FFFFFF"/>
                  </a:gs>
                </a:gsLst>
                <a:lin ang="5400000" scaled="1"/>
              </a:gradFill>
              <a:latin typeface="Segoe UI Light" panose="020B0502040204020203" pitchFamily="34" charset="0"/>
              <a:cs typeface="Segoe UI Light" panose="020B0502040204020203" pitchFamily="34" charset="0"/>
            </a:endParaRPr>
          </a:p>
        </p:txBody>
      </p:sp>
      <p:grpSp>
        <p:nvGrpSpPr>
          <p:cNvPr id="51" name="Group 16"/>
          <p:cNvGrpSpPr>
            <a:grpSpLocks noChangeAspect="1"/>
          </p:cNvGrpSpPr>
          <p:nvPr/>
        </p:nvGrpSpPr>
        <p:grpSpPr bwMode="auto">
          <a:xfrm>
            <a:off x="5917366" y="4010583"/>
            <a:ext cx="279359" cy="218517"/>
            <a:chOff x="2072" y="2792"/>
            <a:chExt cx="652" cy="510"/>
          </a:xfrm>
          <a:solidFill>
            <a:srgbClr val="664B77"/>
          </a:solidFill>
        </p:grpSpPr>
        <p:sp>
          <p:nvSpPr>
            <p:cNvPr id="52" name="Freeform 17"/>
            <p:cNvSpPr>
              <a:spLocks/>
            </p:cNvSpPr>
            <p:nvPr/>
          </p:nvSpPr>
          <p:spPr bwMode="auto">
            <a:xfrm>
              <a:off x="2072" y="2940"/>
              <a:ext cx="652" cy="362"/>
            </a:xfrm>
            <a:custGeom>
              <a:avLst/>
              <a:gdLst>
                <a:gd name="T0" fmla="*/ 109 w 273"/>
                <a:gd name="T1" fmla="*/ 78 h 151"/>
                <a:gd name="T2" fmla="*/ 0 w 273"/>
                <a:gd name="T3" fmla="*/ 0 h 151"/>
                <a:gd name="T4" fmla="*/ 0 w 273"/>
                <a:gd name="T5" fmla="*/ 131 h 151"/>
                <a:gd name="T6" fmla="*/ 21 w 273"/>
                <a:gd name="T7" fmla="*/ 151 h 151"/>
                <a:gd name="T8" fmla="*/ 252 w 273"/>
                <a:gd name="T9" fmla="*/ 151 h 151"/>
                <a:gd name="T10" fmla="*/ 273 w 273"/>
                <a:gd name="T11" fmla="*/ 131 h 151"/>
                <a:gd name="T12" fmla="*/ 273 w 273"/>
                <a:gd name="T13" fmla="*/ 0 h 151"/>
                <a:gd name="T14" fmla="*/ 164 w 273"/>
                <a:gd name="T15" fmla="*/ 78 h 151"/>
                <a:gd name="T16" fmla="*/ 109 w 273"/>
                <a:gd name="T17" fmla="*/ 7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51">
                  <a:moveTo>
                    <a:pt x="109" y="78"/>
                  </a:moveTo>
                  <a:cubicBezTo>
                    <a:pt x="0" y="0"/>
                    <a:pt x="0" y="0"/>
                    <a:pt x="0" y="0"/>
                  </a:cubicBezTo>
                  <a:cubicBezTo>
                    <a:pt x="0" y="131"/>
                    <a:pt x="0" y="131"/>
                    <a:pt x="0" y="131"/>
                  </a:cubicBezTo>
                  <a:cubicBezTo>
                    <a:pt x="0" y="142"/>
                    <a:pt x="9" y="151"/>
                    <a:pt x="21" y="151"/>
                  </a:cubicBezTo>
                  <a:cubicBezTo>
                    <a:pt x="252" y="151"/>
                    <a:pt x="252" y="151"/>
                    <a:pt x="252" y="151"/>
                  </a:cubicBezTo>
                  <a:cubicBezTo>
                    <a:pt x="264" y="151"/>
                    <a:pt x="273" y="142"/>
                    <a:pt x="273" y="131"/>
                  </a:cubicBezTo>
                  <a:cubicBezTo>
                    <a:pt x="273" y="0"/>
                    <a:pt x="273" y="0"/>
                    <a:pt x="273" y="0"/>
                  </a:cubicBezTo>
                  <a:cubicBezTo>
                    <a:pt x="164" y="78"/>
                    <a:pt x="164" y="78"/>
                    <a:pt x="164" y="78"/>
                  </a:cubicBezTo>
                  <a:cubicBezTo>
                    <a:pt x="149" y="89"/>
                    <a:pt x="124" y="89"/>
                    <a:pt x="10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3" name="Freeform 18"/>
            <p:cNvSpPr>
              <a:spLocks/>
            </p:cNvSpPr>
            <p:nvPr/>
          </p:nvSpPr>
          <p:spPr bwMode="auto">
            <a:xfrm>
              <a:off x="2072" y="2792"/>
              <a:ext cx="652" cy="318"/>
            </a:xfrm>
            <a:custGeom>
              <a:avLst/>
              <a:gdLst>
                <a:gd name="T0" fmla="*/ 273 w 273"/>
                <a:gd name="T1" fmla="*/ 21 h 133"/>
                <a:gd name="T2" fmla="*/ 252 w 273"/>
                <a:gd name="T3" fmla="*/ 0 h 133"/>
                <a:gd name="T4" fmla="*/ 21 w 273"/>
                <a:gd name="T5" fmla="*/ 0 h 133"/>
                <a:gd name="T6" fmla="*/ 0 w 273"/>
                <a:gd name="T7" fmla="*/ 21 h 133"/>
                <a:gd name="T8" fmla="*/ 0 w 273"/>
                <a:gd name="T9" fmla="*/ 44 h 133"/>
                <a:gd name="T10" fmla="*/ 109 w 273"/>
                <a:gd name="T11" fmla="*/ 122 h 133"/>
                <a:gd name="T12" fmla="*/ 164 w 273"/>
                <a:gd name="T13" fmla="*/ 122 h 133"/>
                <a:gd name="T14" fmla="*/ 273 w 273"/>
                <a:gd name="T15" fmla="*/ 44 h 133"/>
                <a:gd name="T16" fmla="*/ 273 w 273"/>
                <a:gd name="T1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33">
                  <a:moveTo>
                    <a:pt x="273" y="21"/>
                  </a:moveTo>
                  <a:cubicBezTo>
                    <a:pt x="273" y="9"/>
                    <a:pt x="264" y="0"/>
                    <a:pt x="252" y="0"/>
                  </a:cubicBezTo>
                  <a:cubicBezTo>
                    <a:pt x="21" y="0"/>
                    <a:pt x="21" y="0"/>
                    <a:pt x="21" y="0"/>
                  </a:cubicBezTo>
                  <a:cubicBezTo>
                    <a:pt x="9" y="0"/>
                    <a:pt x="0" y="9"/>
                    <a:pt x="0" y="21"/>
                  </a:cubicBezTo>
                  <a:cubicBezTo>
                    <a:pt x="0" y="44"/>
                    <a:pt x="0" y="44"/>
                    <a:pt x="0" y="44"/>
                  </a:cubicBezTo>
                  <a:cubicBezTo>
                    <a:pt x="109" y="122"/>
                    <a:pt x="109" y="122"/>
                    <a:pt x="109" y="122"/>
                  </a:cubicBezTo>
                  <a:cubicBezTo>
                    <a:pt x="124" y="133"/>
                    <a:pt x="149" y="133"/>
                    <a:pt x="164" y="122"/>
                  </a:cubicBezTo>
                  <a:cubicBezTo>
                    <a:pt x="273" y="44"/>
                    <a:pt x="273" y="44"/>
                    <a:pt x="273" y="44"/>
                  </a:cubicBezTo>
                  <a:lnTo>
                    <a:pt x="27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
        <p:nvSpPr>
          <p:cNvPr id="3" name="Right Arrow 2"/>
          <p:cNvSpPr/>
          <p:nvPr/>
        </p:nvSpPr>
        <p:spPr bwMode="auto">
          <a:xfrm>
            <a:off x="5438775" y="3943350"/>
            <a:ext cx="314325" cy="346479"/>
          </a:xfrm>
          <a:prstGeom prst="rightArrow">
            <a:avLst/>
          </a:prstGeom>
          <a:solidFill>
            <a:srgbClr val="664B7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s-ES_tradnl" sz="2000" dirty="0">
              <a:gradFill>
                <a:gsLst>
                  <a:gs pos="0">
                    <a:srgbClr val="FFFFFF"/>
                  </a:gs>
                  <a:gs pos="100000">
                    <a:srgbClr val="FFFFFF"/>
                  </a:gs>
                </a:gsLst>
                <a:lin ang="5400000" scaled="0"/>
              </a:gradFill>
            </a:endParaRPr>
          </a:p>
        </p:txBody>
      </p:sp>
      <p:sp>
        <p:nvSpPr>
          <p:cNvPr id="54" name="Rectangle 53"/>
          <p:cNvSpPr/>
          <p:nvPr/>
        </p:nvSpPr>
        <p:spPr bwMode="auto">
          <a:xfrm>
            <a:off x="9101885" y="3724365"/>
            <a:ext cx="2304000" cy="2865818"/>
          </a:xfrm>
          <a:prstGeom prst="rect">
            <a:avLst/>
          </a:prstGeom>
          <a:solidFill>
            <a:schemeClr val="accent4">
              <a:alpha val="81961"/>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6615" rIns="46615" bIns="186521" numCol="1" spcCol="0" rtlCol="0" fromWordArt="0" anchor="b" anchorCtr="0" forceAA="0" compatLnSpc="1">
            <a:prstTxWarp prst="textNoShape">
              <a:avLst/>
            </a:prstTxWarp>
            <a:noAutofit/>
          </a:bodyPr>
          <a:lstStyle/>
          <a:p>
            <a:pPr defTabSz="932202">
              <a:lnSpc>
                <a:spcPct val="90000"/>
              </a:lnSpc>
              <a:spcBef>
                <a:spcPct val="0"/>
              </a:spcBef>
            </a:pPr>
            <a:r>
              <a:rPr lang="en-US" sz="2350" spc="-154" dirty="0" err="1" smtClean="0">
                <a:ln w="3175">
                  <a:noFill/>
                </a:ln>
                <a:gradFill>
                  <a:gsLst>
                    <a:gs pos="43871">
                      <a:srgbClr val="FFFFFF"/>
                    </a:gs>
                    <a:gs pos="83000">
                      <a:srgbClr val="FFFFFF"/>
                    </a:gs>
                  </a:gsLst>
                  <a:lin ang="5400000" scaled="1"/>
                </a:gradFill>
                <a:latin typeface="Segoe UI Light" panose="020B0502040204020203" pitchFamily="34" charset="0"/>
                <a:cs typeface="Segoe UI Light" panose="020B0502040204020203" pitchFamily="34" charset="0"/>
              </a:rPr>
              <a:t>Bitlocker</a:t>
            </a:r>
            <a:endParaRPr lang="en-US" sz="2350" spc="-154" dirty="0">
              <a:ln w="3175">
                <a:noFill/>
              </a:ln>
              <a:gradFill>
                <a:gsLst>
                  <a:gs pos="43871">
                    <a:srgbClr val="FFFFFF"/>
                  </a:gs>
                  <a:gs pos="83000">
                    <a:srgbClr val="FFFFFF"/>
                  </a:gs>
                </a:gsLst>
                <a:lin ang="5400000" scaled="1"/>
              </a:gra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6"/>
          <a:stretch>
            <a:fillRect/>
          </a:stretch>
        </p:blipFill>
        <p:spPr>
          <a:xfrm>
            <a:off x="9114243" y="3690309"/>
            <a:ext cx="2271635" cy="2152908"/>
          </a:xfrm>
          <a:prstGeom prst="rect">
            <a:avLst/>
          </a:prstGeom>
          <a:ln>
            <a:solidFill>
              <a:srgbClr val="664B77"/>
            </a:solidFill>
          </a:ln>
        </p:spPr>
      </p:pic>
    </p:spTree>
    <p:extLst>
      <p:ext uri="{BB962C8B-B14F-4D97-AF65-F5344CB8AC3E}">
        <p14:creationId xmlns:p14="http://schemas.microsoft.com/office/powerpoint/2010/main" val="6770747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par>
                                <p:cTn id="22" presetID="22" presetClass="entr" presetSubtype="4"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down)">
                                      <p:cBhvr>
                                        <p:cTn id="24" dur="500"/>
                                        <p:tgtEl>
                                          <p:spTgt spid="5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heel(1)">
                                      <p:cBhvr>
                                        <p:cTn id="39" dur="2000"/>
                                        <p:tgtEl>
                                          <p:spTgt spid="54"/>
                                        </p:tgtEl>
                                      </p:cBhvr>
                                    </p:animEffect>
                                  </p:childTnLst>
                                </p:cTn>
                              </p:par>
                              <p:par>
                                <p:cTn id="40" presetID="21" presetClass="entr" presetSubtype="1"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heel(1)">
                                      <p:cBhvr>
                                        <p:cTn id="4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9" grpId="0" animBg="1"/>
      <p:bldP spid="50" grpId="0" animBg="1"/>
      <p:bldP spid="3" grpId="0" animBg="1"/>
      <p:bldP spid="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87" y="67085"/>
            <a:ext cx="11655840" cy="899665"/>
          </a:xfrm>
        </p:spPr>
        <p:txBody>
          <a:bodyPr/>
          <a:lstStyle/>
          <a:p>
            <a:r>
              <a:rPr lang="en-US" dirty="0" smtClean="0"/>
              <a:t>Environment requirements</a:t>
            </a:r>
            <a:endParaRPr lang="en-US" dirty="0"/>
          </a:p>
        </p:txBody>
      </p:sp>
      <p:sp>
        <p:nvSpPr>
          <p:cNvPr id="5" name="Text Placeholder 4"/>
          <p:cNvSpPr>
            <a:spLocks noGrp="1"/>
          </p:cNvSpPr>
          <p:nvPr>
            <p:ph type="body" sz="quarter" idx="10"/>
          </p:nvPr>
        </p:nvSpPr>
        <p:spPr>
          <a:xfrm>
            <a:off x="86204" y="966750"/>
            <a:ext cx="11653523" cy="5781076"/>
          </a:xfrm>
        </p:spPr>
        <p:txBody>
          <a:bodyPr/>
          <a:lstStyle/>
          <a:p>
            <a:r>
              <a:rPr lang="en-US" sz="3529" dirty="0"/>
              <a:t>Exchange 2016 supports coexistence with</a:t>
            </a:r>
          </a:p>
          <a:p>
            <a:pPr lvl="1"/>
            <a:r>
              <a:rPr lang="en-US" dirty="0" smtClean="0"/>
              <a:t>Exchange 2010 SP3 RU11 and later*</a:t>
            </a:r>
          </a:p>
          <a:p>
            <a:pPr lvl="1"/>
            <a:r>
              <a:rPr lang="en-US" dirty="0" smtClean="0"/>
              <a:t>Exchange 2013 CU10 and later*</a:t>
            </a:r>
          </a:p>
          <a:p>
            <a:r>
              <a:rPr lang="en-US" sz="3529" dirty="0"/>
              <a:t>Exchange 2016 requires</a:t>
            </a:r>
          </a:p>
          <a:p>
            <a:pPr lvl="1"/>
            <a:r>
              <a:rPr lang="en-US" dirty="0" smtClean="0"/>
              <a:t>Windows Server 2008 R2 FFM/DFM and later</a:t>
            </a:r>
          </a:p>
          <a:p>
            <a:pPr lvl="1"/>
            <a:r>
              <a:rPr lang="en-US" dirty="0" smtClean="0"/>
              <a:t>Windows Server 2008 R2 and later AD Global Catalog servers in each Exchange site</a:t>
            </a:r>
          </a:p>
          <a:p>
            <a:pPr lvl="0"/>
            <a:r>
              <a:rPr lang="en-US" sz="3529" dirty="0"/>
              <a:t>Outlook client requirements</a:t>
            </a:r>
          </a:p>
          <a:p>
            <a:pPr lvl="1"/>
            <a:r>
              <a:rPr lang="en-US" dirty="0" smtClean="0"/>
              <a:t>Outlook 2010 SP2 (with KB2956191 and KB2965295)* or later</a:t>
            </a:r>
          </a:p>
          <a:p>
            <a:pPr lvl="1"/>
            <a:r>
              <a:rPr lang="en-US" dirty="0" smtClean="0"/>
              <a:t>Outlook 2013 SP1 (with KB3020812)* or later</a:t>
            </a:r>
          </a:p>
          <a:p>
            <a:pPr lvl="1"/>
            <a:r>
              <a:rPr lang="en-US" dirty="0" smtClean="0"/>
              <a:t>Outlook 2016</a:t>
            </a:r>
          </a:p>
          <a:p>
            <a:pPr lvl="1"/>
            <a:r>
              <a:rPr lang="en-US" dirty="0" smtClean="0"/>
              <a:t>Outlook for Mac 2011 or later</a:t>
            </a:r>
          </a:p>
          <a:p>
            <a:pPr lvl="1"/>
            <a:r>
              <a:rPr lang="en-US" sz="3529" dirty="0">
                <a:solidFill>
                  <a:schemeClr val="tx2"/>
                </a:solidFill>
                <a:latin typeface="+mj-lt"/>
              </a:rPr>
              <a:t>No longer supported</a:t>
            </a:r>
          </a:p>
          <a:p>
            <a:pPr lvl="1"/>
            <a:r>
              <a:rPr lang="en-US" dirty="0" smtClean="0"/>
              <a:t>Outlook 2007, Outlook for Mac 2008 EWS Edition</a:t>
            </a:r>
          </a:p>
          <a:p>
            <a:pPr lvl="1"/>
            <a:r>
              <a:rPr lang="en-US" dirty="0" smtClean="0"/>
              <a:t>MAPI/CDO Package</a:t>
            </a:r>
          </a:p>
        </p:txBody>
      </p:sp>
      <p:sp>
        <p:nvSpPr>
          <p:cNvPr id="6" name="Rectangle 5"/>
          <p:cNvSpPr/>
          <p:nvPr/>
        </p:nvSpPr>
        <p:spPr>
          <a:xfrm>
            <a:off x="10447267" y="6214218"/>
            <a:ext cx="1477894" cy="253450"/>
          </a:xfrm>
          <a:prstGeom prst="rect">
            <a:avLst/>
          </a:prstGeom>
        </p:spPr>
        <p:txBody>
          <a:bodyPr wrap="none">
            <a:spAutoFit/>
          </a:bodyPr>
          <a:lstStyle/>
          <a:p>
            <a:pPr>
              <a:lnSpc>
                <a:spcPct val="90000"/>
              </a:lnSpc>
              <a:spcAft>
                <a:spcPts val="600"/>
              </a:spcAft>
            </a:pPr>
            <a:r>
              <a:rPr lang="en-US" sz="1176" dirty="0">
                <a:gradFill>
                  <a:gsLst>
                    <a:gs pos="1250">
                      <a:schemeClr val="tx1"/>
                    </a:gs>
                    <a:gs pos="99000">
                      <a:schemeClr val="tx1"/>
                    </a:gs>
                  </a:gsLst>
                  <a:lin ang="5400000" scaled="0"/>
                </a:gradFill>
              </a:rPr>
              <a:t>* Subject to change</a:t>
            </a:r>
          </a:p>
        </p:txBody>
      </p:sp>
    </p:spTree>
    <p:extLst>
      <p:ext uri="{BB962C8B-B14F-4D97-AF65-F5344CB8AC3E}">
        <p14:creationId xmlns:p14="http://schemas.microsoft.com/office/powerpoint/2010/main" val="417761652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0386" y="155332"/>
            <a:ext cx="11655840" cy="899665"/>
          </a:xfrm>
        </p:spPr>
        <p:txBody>
          <a:bodyPr/>
          <a:lstStyle/>
          <a:p>
            <a:r>
              <a:rPr lang="en-US" dirty="0" smtClean="0"/>
              <a:t>Server requirements</a:t>
            </a:r>
            <a:endParaRPr lang="en-US" dirty="0"/>
          </a:p>
        </p:txBody>
      </p:sp>
      <p:sp>
        <p:nvSpPr>
          <p:cNvPr id="5" name="Text Placeholder 4"/>
          <p:cNvSpPr>
            <a:spLocks noGrp="1"/>
          </p:cNvSpPr>
          <p:nvPr>
            <p:ph type="body" sz="quarter" idx="10"/>
          </p:nvPr>
        </p:nvSpPr>
        <p:spPr>
          <a:xfrm>
            <a:off x="269239" y="1189495"/>
            <a:ext cx="11653523" cy="3856062"/>
          </a:xfrm>
        </p:spPr>
        <p:txBody>
          <a:bodyPr/>
          <a:lstStyle/>
          <a:p>
            <a:r>
              <a:rPr lang="en-US" sz="3529" dirty="0"/>
              <a:t>Exchange 2016 is supported on full GUI installs of</a:t>
            </a:r>
          </a:p>
          <a:p>
            <a:pPr lvl="1"/>
            <a:r>
              <a:rPr lang="en-US" dirty="0" smtClean="0"/>
              <a:t>Windows Server 2012 R2</a:t>
            </a:r>
          </a:p>
          <a:p>
            <a:pPr lvl="1"/>
            <a:r>
              <a:rPr lang="en-US" dirty="0" smtClean="0"/>
              <a:t>Windows Server 10</a:t>
            </a:r>
          </a:p>
          <a:p>
            <a:endParaRPr lang="en-US" sz="3529" dirty="0"/>
          </a:p>
          <a:p>
            <a:r>
              <a:rPr lang="en-US" sz="3529" dirty="0"/>
              <a:t>Exchange 2016 requires</a:t>
            </a:r>
          </a:p>
          <a:p>
            <a:pPr lvl="1"/>
            <a:r>
              <a:rPr lang="en-US" dirty="0" smtClean="0"/>
              <a:t>.NET Framework 4.5.2 or later*</a:t>
            </a:r>
          </a:p>
          <a:p>
            <a:pPr lvl="1"/>
            <a:r>
              <a:rPr lang="en-US" dirty="0" smtClean="0"/>
              <a:t>Windows Management Framework 4.0*</a:t>
            </a:r>
          </a:p>
          <a:p>
            <a:pPr lvl="1"/>
            <a:r>
              <a:rPr lang="en-US" dirty="0" smtClean="0"/>
              <a:t>Unified Communications Managed API (UCMA) 4.0*</a:t>
            </a:r>
          </a:p>
          <a:p>
            <a:pPr lvl="1"/>
            <a:r>
              <a:rPr lang="en-US" dirty="0" smtClean="0"/>
              <a:t>Office Web Apps Server for in-OWA attachment rendering installed on separate server(s)</a:t>
            </a:r>
          </a:p>
        </p:txBody>
      </p:sp>
      <p:sp>
        <p:nvSpPr>
          <p:cNvPr id="6" name="Rectangle 5"/>
          <p:cNvSpPr/>
          <p:nvPr/>
        </p:nvSpPr>
        <p:spPr>
          <a:xfrm>
            <a:off x="10447267" y="6214218"/>
            <a:ext cx="1477894" cy="253450"/>
          </a:xfrm>
          <a:prstGeom prst="rect">
            <a:avLst/>
          </a:prstGeom>
        </p:spPr>
        <p:txBody>
          <a:bodyPr wrap="none">
            <a:spAutoFit/>
          </a:bodyPr>
          <a:lstStyle/>
          <a:p>
            <a:pPr>
              <a:lnSpc>
                <a:spcPct val="90000"/>
              </a:lnSpc>
              <a:spcAft>
                <a:spcPts val="600"/>
              </a:spcAft>
            </a:pPr>
            <a:r>
              <a:rPr lang="en-US" sz="1176" dirty="0">
                <a:gradFill>
                  <a:gsLst>
                    <a:gs pos="1250">
                      <a:schemeClr val="tx1"/>
                    </a:gs>
                    <a:gs pos="99000">
                      <a:schemeClr val="tx1"/>
                    </a:gs>
                  </a:gsLst>
                  <a:lin ang="5400000" scaled="0"/>
                </a:gradFill>
              </a:rPr>
              <a:t>* Subject to change</a:t>
            </a:r>
          </a:p>
        </p:txBody>
      </p:sp>
    </p:spTree>
    <p:extLst>
      <p:ext uri="{BB962C8B-B14F-4D97-AF65-F5344CB8AC3E}">
        <p14:creationId xmlns:p14="http://schemas.microsoft.com/office/powerpoint/2010/main" val="291062086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Roles re-defined</a:t>
            </a:r>
            <a:endParaRPr lang="en-US" dirty="0"/>
          </a:p>
        </p:txBody>
      </p:sp>
      <p:pic>
        <p:nvPicPr>
          <p:cNvPr id="4" name="Picture 3"/>
          <p:cNvPicPr>
            <a:picLocks noChangeAspect="1"/>
          </p:cNvPicPr>
          <p:nvPr/>
        </p:nvPicPr>
        <p:blipFill>
          <a:blip r:embed="rId2"/>
          <a:stretch>
            <a:fillRect/>
          </a:stretch>
        </p:blipFill>
        <p:spPr>
          <a:xfrm>
            <a:off x="1240682" y="1897268"/>
            <a:ext cx="9216368" cy="3847156"/>
          </a:xfrm>
          <a:prstGeom prst="rect">
            <a:avLst/>
          </a:prstGeom>
        </p:spPr>
      </p:pic>
    </p:spTree>
    <p:extLst>
      <p:ext uri="{BB962C8B-B14F-4D97-AF65-F5344CB8AC3E}">
        <p14:creationId xmlns:p14="http://schemas.microsoft.com/office/powerpoint/2010/main" val="2861296145"/>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7" name="Rectangle 116"/>
          <p:cNvSpPr/>
          <p:nvPr/>
        </p:nvSpPr>
        <p:spPr>
          <a:xfrm>
            <a:off x="7587978" y="3111978"/>
            <a:ext cx="756202" cy="512935"/>
          </a:xfrm>
          <a:prstGeom prst="rect">
            <a:avLst/>
          </a:prstGeom>
        </p:spPr>
        <p:txBody>
          <a:bodyPr wrap="none">
            <a:spAutoFit/>
          </a:bodyPr>
          <a:lstStyle/>
          <a:p>
            <a:pPr algn="ctr" defTabSz="896386"/>
            <a:r>
              <a:rPr lang="en-US" sz="1372" b="1" kern="0" dirty="0">
                <a:solidFill>
                  <a:srgbClr val="002050"/>
                </a:solidFill>
                <a:latin typeface="Segoe"/>
                <a:ea typeface="Verdana" pitchFamily="34" charset="0"/>
                <a:cs typeface="Verdana" pitchFamily="34" charset="0"/>
              </a:rPr>
              <a:t>Public </a:t>
            </a:r>
            <a:br>
              <a:rPr lang="en-US" sz="1372" b="1" kern="0" dirty="0">
                <a:solidFill>
                  <a:srgbClr val="002050"/>
                </a:solidFill>
                <a:latin typeface="Segoe"/>
                <a:ea typeface="Verdana" pitchFamily="34" charset="0"/>
                <a:cs typeface="Verdana" pitchFamily="34" charset="0"/>
              </a:rPr>
            </a:br>
            <a:r>
              <a:rPr lang="en-US" sz="1372" b="1" kern="0" dirty="0">
                <a:solidFill>
                  <a:srgbClr val="002050"/>
                </a:solidFill>
                <a:latin typeface="Segoe"/>
                <a:ea typeface="Verdana" pitchFamily="34" charset="0"/>
                <a:cs typeface="Verdana" pitchFamily="34" charset="0"/>
              </a:rPr>
              <a:t>beta</a:t>
            </a:r>
          </a:p>
        </p:txBody>
      </p:sp>
      <p:sp>
        <p:nvSpPr>
          <p:cNvPr id="118" name="Rectangle 117"/>
          <p:cNvSpPr/>
          <p:nvPr/>
        </p:nvSpPr>
        <p:spPr>
          <a:xfrm>
            <a:off x="9489778" y="3109572"/>
            <a:ext cx="834776" cy="512935"/>
          </a:xfrm>
          <a:prstGeom prst="rect">
            <a:avLst/>
          </a:prstGeom>
        </p:spPr>
        <p:txBody>
          <a:bodyPr wrap="none">
            <a:spAutoFit/>
          </a:bodyPr>
          <a:lstStyle/>
          <a:p>
            <a:pPr algn="ctr" defTabSz="896386"/>
            <a:r>
              <a:rPr lang="en-US" sz="1372" b="1" kern="0" dirty="0">
                <a:solidFill>
                  <a:srgbClr val="002050"/>
                </a:solidFill>
                <a:latin typeface="Segoe"/>
                <a:ea typeface="Verdana" pitchFamily="34" charset="0"/>
                <a:cs typeface="Verdana" pitchFamily="34" charset="0"/>
              </a:rPr>
              <a:t>Final </a:t>
            </a:r>
            <a:br>
              <a:rPr lang="en-US" sz="1372" b="1" kern="0" dirty="0">
                <a:solidFill>
                  <a:srgbClr val="002050"/>
                </a:solidFill>
                <a:latin typeface="Segoe"/>
                <a:ea typeface="Verdana" pitchFamily="34" charset="0"/>
                <a:cs typeface="Verdana" pitchFamily="34" charset="0"/>
              </a:rPr>
            </a:br>
            <a:r>
              <a:rPr lang="en-US" sz="1372" b="1" kern="0" dirty="0">
                <a:solidFill>
                  <a:srgbClr val="002050"/>
                </a:solidFill>
                <a:latin typeface="Segoe"/>
                <a:ea typeface="Verdana" pitchFamily="34" charset="0"/>
                <a:cs typeface="Verdana" pitchFamily="34" charset="0"/>
              </a:rPr>
              <a:t>release </a:t>
            </a:r>
          </a:p>
        </p:txBody>
      </p:sp>
      <p:sp>
        <p:nvSpPr>
          <p:cNvPr id="122" name="Rectangle 121"/>
          <p:cNvSpPr/>
          <p:nvPr/>
        </p:nvSpPr>
        <p:spPr>
          <a:xfrm>
            <a:off x="2784591" y="3111978"/>
            <a:ext cx="2699636" cy="512935"/>
          </a:xfrm>
          <a:prstGeom prst="rect">
            <a:avLst/>
          </a:prstGeom>
        </p:spPr>
        <p:txBody>
          <a:bodyPr wrap="square">
            <a:spAutoFit/>
          </a:bodyPr>
          <a:lstStyle/>
          <a:p>
            <a:pPr algn="ctr" defTabSz="896386"/>
            <a:r>
              <a:rPr lang="en-US" sz="1372" b="1" kern="0" dirty="0">
                <a:solidFill>
                  <a:srgbClr val="002050"/>
                </a:solidFill>
                <a:latin typeface="Segoe"/>
                <a:ea typeface="Verdana" pitchFamily="34" charset="0"/>
                <a:cs typeface="Verdana" pitchFamily="34" charset="0"/>
              </a:rPr>
              <a:t>Technology Adoption Program kickoff</a:t>
            </a:r>
          </a:p>
        </p:txBody>
      </p:sp>
      <p:sp>
        <p:nvSpPr>
          <p:cNvPr id="126" name="Rectangle 125"/>
          <p:cNvSpPr/>
          <p:nvPr/>
        </p:nvSpPr>
        <p:spPr>
          <a:xfrm>
            <a:off x="7262738" y="3943036"/>
            <a:ext cx="1413824" cy="271554"/>
          </a:xfrm>
          <a:prstGeom prst="rect">
            <a:avLst/>
          </a:prstGeom>
        </p:spPr>
        <p:txBody>
          <a:bodyPr wrap="square">
            <a:spAutoFit/>
          </a:bodyPr>
          <a:lstStyle/>
          <a:p>
            <a:pPr algn="ctr" defTabSz="896386"/>
            <a:r>
              <a:rPr lang="en-US" sz="1176" b="1" kern="0" dirty="0">
                <a:solidFill>
                  <a:srgbClr val="002050"/>
                </a:solidFill>
                <a:latin typeface="Segoe"/>
                <a:ea typeface="Verdana" pitchFamily="34" charset="0"/>
                <a:cs typeface="Verdana" pitchFamily="34" charset="0"/>
              </a:rPr>
              <a:t>Summer</a:t>
            </a:r>
            <a:r>
              <a:rPr lang="en-US" sz="1029" b="1" kern="0" dirty="0">
                <a:solidFill>
                  <a:srgbClr val="002050"/>
                </a:solidFill>
                <a:latin typeface="Segoe"/>
                <a:ea typeface="Verdana" pitchFamily="34" charset="0"/>
                <a:cs typeface="Verdana" pitchFamily="34" charset="0"/>
              </a:rPr>
              <a:t> </a:t>
            </a:r>
            <a:r>
              <a:rPr lang="en-US" sz="1176" b="1" kern="0" dirty="0">
                <a:solidFill>
                  <a:srgbClr val="002050"/>
                </a:solidFill>
                <a:latin typeface="Segoe"/>
                <a:ea typeface="Verdana" pitchFamily="34" charset="0"/>
                <a:cs typeface="Verdana" pitchFamily="34" charset="0"/>
              </a:rPr>
              <a:t>2015</a:t>
            </a:r>
          </a:p>
        </p:txBody>
      </p:sp>
      <p:sp>
        <p:nvSpPr>
          <p:cNvPr id="127" name="Rectangle 126"/>
          <p:cNvSpPr/>
          <p:nvPr/>
        </p:nvSpPr>
        <p:spPr>
          <a:xfrm>
            <a:off x="9200254" y="3942658"/>
            <a:ext cx="1413824" cy="271554"/>
          </a:xfrm>
          <a:prstGeom prst="rect">
            <a:avLst/>
          </a:prstGeom>
        </p:spPr>
        <p:txBody>
          <a:bodyPr wrap="square">
            <a:spAutoFit/>
          </a:bodyPr>
          <a:lstStyle/>
          <a:p>
            <a:pPr algn="ctr" defTabSz="896386"/>
            <a:r>
              <a:rPr lang="en-US" sz="1176" b="1" kern="0" dirty="0">
                <a:solidFill>
                  <a:srgbClr val="002050"/>
                </a:solidFill>
                <a:latin typeface="Segoe"/>
                <a:ea typeface="Verdana" pitchFamily="34" charset="0"/>
                <a:cs typeface="Verdana" pitchFamily="34" charset="0"/>
              </a:rPr>
              <a:t>Fall/Winter 2015</a:t>
            </a:r>
          </a:p>
        </p:txBody>
      </p:sp>
      <p:sp>
        <p:nvSpPr>
          <p:cNvPr id="129" name="Rectangle 128"/>
          <p:cNvSpPr/>
          <p:nvPr/>
        </p:nvSpPr>
        <p:spPr>
          <a:xfrm>
            <a:off x="3362078" y="3944075"/>
            <a:ext cx="1413824" cy="301727"/>
          </a:xfrm>
          <a:prstGeom prst="rect">
            <a:avLst/>
          </a:prstGeom>
        </p:spPr>
        <p:txBody>
          <a:bodyPr wrap="square">
            <a:spAutoFit/>
          </a:bodyPr>
          <a:lstStyle/>
          <a:p>
            <a:pPr algn="ctr" defTabSz="896386"/>
            <a:r>
              <a:rPr lang="en-US" sz="1372" b="1" kern="0" dirty="0">
                <a:solidFill>
                  <a:srgbClr val="002050"/>
                </a:solidFill>
                <a:latin typeface="Segoe"/>
                <a:ea typeface="Verdana" pitchFamily="34" charset="0"/>
                <a:cs typeface="Verdana" pitchFamily="34" charset="0"/>
              </a:rPr>
              <a:t>Feb</a:t>
            </a:r>
            <a:r>
              <a:rPr lang="en-US" sz="1078" b="1" kern="0" dirty="0">
                <a:solidFill>
                  <a:srgbClr val="002050"/>
                </a:solidFill>
                <a:latin typeface="Segoe"/>
                <a:ea typeface="Verdana" pitchFamily="34" charset="0"/>
                <a:cs typeface="Verdana" pitchFamily="34" charset="0"/>
              </a:rPr>
              <a:t> </a:t>
            </a:r>
            <a:r>
              <a:rPr lang="en-US" sz="1372" b="1" kern="0" dirty="0">
                <a:solidFill>
                  <a:srgbClr val="002050"/>
                </a:solidFill>
                <a:latin typeface="Segoe"/>
                <a:ea typeface="Verdana" pitchFamily="34" charset="0"/>
                <a:cs typeface="Verdana" pitchFamily="34" charset="0"/>
              </a:rPr>
              <a:t>2015</a:t>
            </a:r>
          </a:p>
        </p:txBody>
      </p:sp>
      <p:sp>
        <p:nvSpPr>
          <p:cNvPr id="27" name="Rectangle 26"/>
          <p:cNvSpPr/>
          <p:nvPr/>
        </p:nvSpPr>
        <p:spPr>
          <a:xfrm>
            <a:off x="1165663" y="3116798"/>
            <a:ext cx="1982257" cy="512935"/>
          </a:xfrm>
          <a:prstGeom prst="rect">
            <a:avLst/>
          </a:prstGeom>
        </p:spPr>
        <p:txBody>
          <a:bodyPr wrap="square">
            <a:spAutoFit/>
          </a:bodyPr>
          <a:lstStyle/>
          <a:p>
            <a:pPr algn="ctr" defTabSz="896386"/>
            <a:r>
              <a:rPr lang="en-US" sz="1372" b="1" kern="0" dirty="0">
                <a:solidFill>
                  <a:srgbClr val="002050"/>
                </a:solidFill>
                <a:latin typeface="Segoe"/>
                <a:ea typeface="Verdana" pitchFamily="34" charset="0"/>
                <a:cs typeface="Verdana" pitchFamily="34" charset="0"/>
              </a:rPr>
              <a:t>First </a:t>
            </a:r>
            <a:r>
              <a:rPr lang="en-US" sz="1372" b="1" kern="0" dirty="0" err="1">
                <a:solidFill>
                  <a:srgbClr val="002050"/>
                </a:solidFill>
                <a:latin typeface="Segoe"/>
                <a:ea typeface="Verdana" pitchFamily="34" charset="0"/>
                <a:cs typeface="Verdana" pitchFamily="34" charset="0"/>
              </a:rPr>
              <a:t>dogfood</a:t>
            </a:r>
            <a:r>
              <a:rPr lang="en-US" sz="1372" b="1" kern="0" dirty="0">
                <a:solidFill>
                  <a:srgbClr val="002050"/>
                </a:solidFill>
                <a:latin typeface="Segoe"/>
                <a:ea typeface="Verdana" pitchFamily="34" charset="0"/>
                <a:cs typeface="Verdana" pitchFamily="34" charset="0"/>
              </a:rPr>
              <a:t> mailbox deployed</a:t>
            </a:r>
          </a:p>
        </p:txBody>
      </p:sp>
      <p:sp>
        <p:nvSpPr>
          <p:cNvPr id="28" name="Rectangle 27"/>
          <p:cNvSpPr/>
          <p:nvPr/>
        </p:nvSpPr>
        <p:spPr>
          <a:xfrm>
            <a:off x="1449879" y="3942657"/>
            <a:ext cx="1413824" cy="301727"/>
          </a:xfrm>
          <a:prstGeom prst="rect">
            <a:avLst/>
          </a:prstGeom>
        </p:spPr>
        <p:txBody>
          <a:bodyPr wrap="square">
            <a:spAutoFit/>
          </a:bodyPr>
          <a:lstStyle/>
          <a:p>
            <a:pPr algn="ctr" defTabSz="896386"/>
            <a:r>
              <a:rPr lang="en-US" sz="1372" b="1" kern="0" dirty="0">
                <a:solidFill>
                  <a:srgbClr val="002050"/>
                </a:solidFill>
                <a:latin typeface="Segoe"/>
                <a:ea typeface="Verdana" pitchFamily="34" charset="0"/>
                <a:cs typeface="Verdana" pitchFamily="34" charset="0"/>
              </a:rPr>
              <a:t>Nov 2014</a:t>
            </a:r>
          </a:p>
        </p:txBody>
      </p:sp>
      <p:sp>
        <p:nvSpPr>
          <p:cNvPr id="29" name="Rectangle 28"/>
          <p:cNvSpPr/>
          <p:nvPr/>
        </p:nvSpPr>
        <p:spPr>
          <a:xfrm>
            <a:off x="5274277" y="3942658"/>
            <a:ext cx="1413824" cy="301727"/>
          </a:xfrm>
          <a:prstGeom prst="rect">
            <a:avLst/>
          </a:prstGeom>
        </p:spPr>
        <p:txBody>
          <a:bodyPr wrap="square">
            <a:spAutoFit/>
          </a:bodyPr>
          <a:lstStyle/>
          <a:p>
            <a:pPr algn="ctr" defTabSz="896386"/>
            <a:r>
              <a:rPr lang="en-US" sz="1372" b="1" kern="0">
                <a:solidFill>
                  <a:srgbClr val="DC3C00"/>
                </a:solidFill>
                <a:latin typeface="Segoe"/>
                <a:ea typeface="Verdana" pitchFamily="34" charset="0"/>
                <a:cs typeface="Verdana" pitchFamily="34" charset="0"/>
              </a:rPr>
              <a:t>June</a:t>
            </a:r>
            <a:r>
              <a:rPr lang="en-US" sz="1078" b="1" kern="0">
                <a:solidFill>
                  <a:srgbClr val="DC3C00"/>
                </a:solidFill>
                <a:latin typeface="Segoe"/>
                <a:ea typeface="Verdana" pitchFamily="34" charset="0"/>
                <a:cs typeface="Verdana" pitchFamily="34" charset="0"/>
              </a:rPr>
              <a:t> </a:t>
            </a:r>
            <a:r>
              <a:rPr lang="en-US" sz="1372" b="1" kern="0" dirty="0">
                <a:solidFill>
                  <a:srgbClr val="DC3C00"/>
                </a:solidFill>
                <a:latin typeface="Segoe"/>
                <a:ea typeface="Verdana" pitchFamily="34" charset="0"/>
                <a:cs typeface="Verdana" pitchFamily="34" charset="0"/>
              </a:rPr>
              <a:t>2015</a:t>
            </a:r>
          </a:p>
        </p:txBody>
      </p:sp>
      <p:cxnSp>
        <p:nvCxnSpPr>
          <p:cNvPr id="30" name="Straight Arrow Connector 29"/>
          <p:cNvCxnSpPr/>
          <p:nvPr/>
        </p:nvCxnSpPr>
        <p:spPr>
          <a:xfrm>
            <a:off x="1389770" y="3796387"/>
            <a:ext cx="9771030" cy="0"/>
          </a:xfrm>
          <a:prstGeom prst="straightConnector1">
            <a:avLst/>
          </a:prstGeom>
          <a:ln w="47625">
            <a:solidFill>
              <a:schemeClr val="bg2"/>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auto">
          <a:xfrm>
            <a:off x="5946596" y="3728202"/>
            <a:ext cx="149404" cy="149404"/>
          </a:xfrm>
          <a:prstGeom prst="ellipse">
            <a:avLst/>
          </a:prstGeom>
          <a:solidFill>
            <a:schemeClr val="tx1"/>
          </a:solidFill>
          <a:ln w="635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2" name="Oval 31"/>
          <p:cNvSpPr/>
          <p:nvPr/>
        </p:nvSpPr>
        <p:spPr bwMode="auto">
          <a:xfrm>
            <a:off x="9839935" y="3744334"/>
            <a:ext cx="134464" cy="134464"/>
          </a:xfrm>
          <a:prstGeom prst="ellipse">
            <a:avLst/>
          </a:prstGeom>
          <a:solidFill>
            <a:schemeClr val="tx1"/>
          </a:solidFill>
          <a:ln w="635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4" name="Oval 33"/>
          <p:cNvSpPr/>
          <p:nvPr/>
        </p:nvSpPr>
        <p:spPr bwMode="auto">
          <a:xfrm>
            <a:off x="7898847" y="3729696"/>
            <a:ext cx="134464" cy="134464"/>
          </a:xfrm>
          <a:prstGeom prst="ellipse">
            <a:avLst/>
          </a:prstGeom>
          <a:solidFill>
            <a:schemeClr val="tx1"/>
          </a:solidFill>
          <a:ln w="635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5" name="Oval 34"/>
          <p:cNvSpPr/>
          <p:nvPr/>
        </p:nvSpPr>
        <p:spPr bwMode="auto">
          <a:xfrm>
            <a:off x="2075585" y="3756589"/>
            <a:ext cx="134464" cy="134464"/>
          </a:xfrm>
          <a:prstGeom prst="ellipse">
            <a:avLst/>
          </a:prstGeom>
          <a:solidFill>
            <a:schemeClr val="tx1"/>
          </a:solidFill>
          <a:ln w="635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6" name="Oval 35"/>
          <p:cNvSpPr/>
          <p:nvPr/>
        </p:nvSpPr>
        <p:spPr bwMode="auto">
          <a:xfrm>
            <a:off x="4016673" y="3729155"/>
            <a:ext cx="134464" cy="134464"/>
          </a:xfrm>
          <a:prstGeom prst="ellipse">
            <a:avLst/>
          </a:prstGeom>
          <a:solidFill>
            <a:schemeClr val="tx1"/>
          </a:solidFill>
          <a:ln w="635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7" name="Rectangle 36"/>
          <p:cNvSpPr/>
          <p:nvPr/>
        </p:nvSpPr>
        <p:spPr>
          <a:xfrm>
            <a:off x="5324832" y="2532575"/>
            <a:ext cx="1406170" cy="482763"/>
          </a:xfrm>
          <a:prstGeom prst="rect">
            <a:avLst/>
          </a:prstGeom>
        </p:spPr>
        <p:txBody>
          <a:bodyPr wrap="none" lIns="0" tIns="0" rIns="0" bIns="0">
            <a:spAutoFit/>
          </a:bodyPr>
          <a:lstStyle/>
          <a:p>
            <a:pPr algn="ctr" defTabSz="896386"/>
            <a:r>
              <a:rPr lang="en-US" sz="1568" b="1" dirty="0">
                <a:solidFill>
                  <a:srgbClr val="DC3C00"/>
                </a:solidFill>
                <a:latin typeface="Segoe UI"/>
                <a:cs typeface="Segoe UI" panose="020B0502040204020203" pitchFamily="34" charset="0"/>
              </a:rPr>
              <a:t>YOU ARE HERE</a:t>
            </a:r>
          </a:p>
          <a:p>
            <a:pPr algn="ctr" defTabSz="896386"/>
            <a:r>
              <a:rPr lang="en-US" sz="1568" b="1" dirty="0">
                <a:solidFill>
                  <a:srgbClr val="DC3C00"/>
                </a:solidFill>
                <a:latin typeface="Segoe UI"/>
                <a:cs typeface="Segoe UI" panose="020B0502040204020203" pitchFamily="34" charset="0"/>
              </a:rPr>
              <a:t>@CEUS</a:t>
            </a:r>
          </a:p>
        </p:txBody>
      </p:sp>
      <p:cxnSp>
        <p:nvCxnSpPr>
          <p:cNvPr id="10" name="Straight Arrow Connector 9"/>
          <p:cNvCxnSpPr/>
          <p:nvPr/>
        </p:nvCxnSpPr>
        <p:spPr>
          <a:xfrm>
            <a:off x="6021298" y="3015339"/>
            <a:ext cx="0" cy="675119"/>
          </a:xfrm>
          <a:prstGeom prst="straightConnector1">
            <a:avLst/>
          </a:prstGeom>
          <a:ln w="44450">
            <a:headEnd type="none"/>
            <a:tailEnd type="triangle"/>
          </a:ln>
        </p:spPr>
        <p:style>
          <a:lnRef idx="2">
            <a:schemeClr val="accent3"/>
          </a:lnRef>
          <a:fillRef idx="0">
            <a:schemeClr val="accent3"/>
          </a:fillRef>
          <a:effectRef idx="1">
            <a:schemeClr val="accent3"/>
          </a:effectRef>
          <a:fontRef idx="minor">
            <a:schemeClr val="tx1"/>
          </a:fontRef>
        </p:style>
      </p:cxnSp>
      <p:sp>
        <p:nvSpPr>
          <p:cNvPr id="2" name="Title 1"/>
          <p:cNvSpPr>
            <a:spLocks noGrp="1"/>
          </p:cNvSpPr>
          <p:nvPr>
            <p:ph type="title"/>
          </p:nvPr>
        </p:nvSpPr>
        <p:spPr>
          <a:xfrm>
            <a:off x="274641" y="-139700"/>
            <a:ext cx="11079159" cy="1325563"/>
          </a:xfrm>
        </p:spPr>
        <p:txBody>
          <a:bodyPr/>
          <a:lstStyle/>
          <a:p>
            <a:r>
              <a:rPr lang="es-ES" dirty="0" err="1" smtClean="0"/>
              <a:t>Release</a:t>
            </a:r>
            <a:r>
              <a:rPr lang="es-ES" dirty="0" smtClean="0"/>
              <a:t> </a:t>
            </a:r>
            <a:r>
              <a:rPr lang="es-ES" dirty="0" err="1" smtClean="0"/>
              <a:t>Timeline</a:t>
            </a:r>
            <a:endParaRPr lang="es-ES_tradnl" dirty="0"/>
          </a:p>
        </p:txBody>
      </p:sp>
    </p:spTree>
    <p:extLst>
      <p:ext uri="{BB962C8B-B14F-4D97-AF65-F5344CB8AC3E}">
        <p14:creationId xmlns:p14="http://schemas.microsoft.com/office/powerpoint/2010/main" val="493766071"/>
      </p:ext>
    </p:extLst>
  </p:cSld>
  <p:clrMapOvr>
    <a:masterClrMapping/>
  </p:clrMapOvr>
  <p:transition spd="slow">
    <p:push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s-ES" b="1" dirty="0" smtClean="0">
                <a:effectLst>
                  <a:outerShdw blurRad="38100" dist="38100" dir="2700000" algn="tl">
                    <a:srgbClr val="000000">
                      <a:alpha val="43137"/>
                    </a:srgbClr>
                  </a:outerShdw>
                </a:effectLst>
              </a:rPr>
              <a:t>Exchange </a:t>
            </a:r>
            <a:r>
              <a:rPr lang="es-ES" b="1" dirty="0" err="1" smtClean="0">
                <a:effectLst>
                  <a:outerShdw blurRad="38100" dist="38100" dir="2700000" algn="tl">
                    <a:srgbClr val="000000">
                      <a:alpha val="43137"/>
                    </a:srgbClr>
                  </a:outerShdw>
                </a:effectLst>
              </a:rPr>
              <a:t>on</a:t>
            </a:r>
            <a:r>
              <a:rPr lang="es-ES" b="1" dirty="0" smtClean="0">
                <a:effectLst>
                  <a:outerShdw blurRad="38100" dist="38100" dir="2700000" algn="tl">
                    <a:srgbClr val="000000">
                      <a:alpha val="43137"/>
                    </a:srgbClr>
                  </a:outerShdw>
                </a:effectLst>
              </a:rPr>
              <a:t> </a:t>
            </a:r>
            <a:r>
              <a:rPr lang="es-ES" b="1" dirty="0" err="1" smtClean="0">
                <a:effectLst>
                  <a:outerShdw blurRad="38100" dist="38100" dir="2700000" algn="tl">
                    <a:srgbClr val="000000">
                      <a:alpha val="43137"/>
                    </a:srgbClr>
                  </a:outerShdw>
                </a:effectLst>
              </a:rPr>
              <a:t>IaaS</a:t>
            </a:r>
            <a:endParaRPr lang="en-US" b="1" dirty="0">
              <a:effectLst>
                <a:outerShdw blurRad="38100" dist="38100" dir="2700000" algn="tl">
                  <a:srgbClr val="000000">
                    <a:alpha val="43137"/>
                  </a:srgbClr>
                </a:outerShdw>
              </a:effectLst>
            </a:endParaRPr>
          </a:p>
        </p:txBody>
      </p:sp>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151467734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err="1" smtClean="0"/>
              <a:t>IaaS</a:t>
            </a:r>
            <a:r>
              <a:rPr lang="es-ES" dirty="0" smtClean="0"/>
              <a:t> </a:t>
            </a:r>
            <a:r>
              <a:rPr lang="es-ES" dirty="0"/>
              <a:t>vs. </a:t>
            </a:r>
            <a:r>
              <a:rPr lang="es-ES" b="1" dirty="0" err="1"/>
              <a:t>SaaS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4633" y="1825625"/>
            <a:ext cx="5439172" cy="4351338"/>
          </a:xfrm>
        </p:spPr>
      </p:pic>
    </p:spTree>
    <p:extLst>
      <p:ext uri="{BB962C8B-B14F-4D97-AF65-F5344CB8AC3E}">
        <p14:creationId xmlns:p14="http://schemas.microsoft.com/office/powerpoint/2010/main" val="317093962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0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32152" y="1415291"/>
            <a:ext cx="9541059" cy="3962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2" name="Title 1"/>
          <p:cNvSpPr>
            <a:spLocks noGrp="1"/>
          </p:cNvSpPr>
          <p:nvPr>
            <p:ph type="title"/>
          </p:nvPr>
        </p:nvSpPr>
        <p:spPr/>
        <p:txBody>
          <a:bodyPr/>
          <a:lstStyle/>
          <a:p>
            <a:r>
              <a:rPr lang="es-ES" b="1" dirty="0" err="1" smtClean="0"/>
              <a:t>IaaS</a:t>
            </a:r>
            <a:r>
              <a:rPr lang="es-ES" dirty="0" smtClean="0"/>
              <a:t> </a:t>
            </a:r>
            <a:r>
              <a:rPr lang="es-ES" dirty="0"/>
              <a:t>vs. </a:t>
            </a:r>
            <a:r>
              <a:rPr lang="es-ES" b="1" dirty="0" err="1"/>
              <a:t>SaaS</a:t>
            </a:r>
            <a:r>
              <a:rPr lang="es-ES" b="1" dirty="0"/>
              <a:t> </a:t>
            </a:r>
            <a:r>
              <a:rPr lang="es-ES" dirty="0"/>
              <a:t>(II)</a:t>
            </a:r>
            <a:endParaRPr lang="en-US" dirty="0"/>
          </a:p>
        </p:txBody>
      </p:sp>
      <p:sp>
        <p:nvSpPr>
          <p:cNvPr id="62" name="Rectangle 61"/>
          <p:cNvSpPr/>
          <p:nvPr/>
        </p:nvSpPr>
        <p:spPr bwMode="auto">
          <a:xfrm>
            <a:off x="3964035" y="1538660"/>
            <a:ext cx="6869331" cy="3597905"/>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sp>
        <p:nvSpPr>
          <p:cNvPr id="68" name="Rectangle 67"/>
          <p:cNvSpPr/>
          <p:nvPr/>
        </p:nvSpPr>
        <p:spPr>
          <a:xfrm>
            <a:off x="2664301" y="1735105"/>
            <a:ext cx="943057" cy="298491"/>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600" dirty="0" smtClean="0">
                <a:solidFill>
                  <a:srgbClr val="595959">
                    <a:alpha val="99000"/>
                  </a:srgbClr>
                </a:solidFill>
                <a:latin typeface="Segoe UI"/>
                <a:ea typeface="Kozuka Gothic Pro R" pitchFamily="34" charset="-128"/>
              </a:rPr>
              <a:t>On-</a:t>
            </a:r>
            <a:r>
              <a:rPr lang="en-US" sz="1600" dirty="0" err="1" smtClean="0">
                <a:solidFill>
                  <a:srgbClr val="595959">
                    <a:alpha val="99000"/>
                  </a:srgbClr>
                </a:solidFill>
                <a:latin typeface="Segoe UI"/>
                <a:ea typeface="Kozuka Gothic Pro R" pitchFamily="34" charset="-128"/>
              </a:rPr>
              <a:t>Prem</a:t>
            </a:r>
            <a:endParaRPr lang="en-US" sz="1600" dirty="0">
              <a:solidFill>
                <a:srgbClr val="595959">
                  <a:alpha val="99000"/>
                </a:srgbClr>
              </a:solidFill>
              <a:latin typeface="Segoe UI"/>
              <a:ea typeface="Kozuka Gothic Pro R" pitchFamily="34" charset="-128"/>
            </a:endParaRPr>
          </a:p>
        </p:txBody>
      </p:sp>
      <p:sp>
        <p:nvSpPr>
          <p:cNvPr id="69" name="Rectangle 68"/>
          <p:cNvSpPr/>
          <p:nvPr/>
        </p:nvSpPr>
        <p:spPr>
          <a:xfrm>
            <a:off x="2490605" y="4458652"/>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70" name="Rectangle 69"/>
          <p:cNvSpPr/>
          <p:nvPr/>
        </p:nvSpPr>
        <p:spPr>
          <a:xfrm>
            <a:off x="2490605" y="4140279"/>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71" name="Rectangle 70"/>
          <p:cNvSpPr/>
          <p:nvPr/>
        </p:nvSpPr>
        <p:spPr>
          <a:xfrm>
            <a:off x="2490605" y="4777024"/>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72" name="Rectangle 71"/>
          <p:cNvSpPr/>
          <p:nvPr/>
        </p:nvSpPr>
        <p:spPr>
          <a:xfrm>
            <a:off x="2490605" y="350353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O/S</a:t>
            </a:r>
          </a:p>
        </p:txBody>
      </p:sp>
      <p:sp>
        <p:nvSpPr>
          <p:cNvPr id="73" name="Rectangle 72"/>
          <p:cNvSpPr/>
          <p:nvPr/>
        </p:nvSpPr>
        <p:spPr>
          <a:xfrm>
            <a:off x="2490605" y="3185159"/>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Middleware</a:t>
            </a:r>
          </a:p>
        </p:txBody>
      </p:sp>
      <p:sp>
        <p:nvSpPr>
          <p:cNvPr id="74" name="Rectangle 73"/>
          <p:cNvSpPr/>
          <p:nvPr/>
        </p:nvSpPr>
        <p:spPr>
          <a:xfrm>
            <a:off x="2490605" y="3821906"/>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75" name="Rectangle 74"/>
          <p:cNvSpPr/>
          <p:nvPr/>
        </p:nvSpPr>
        <p:spPr>
          <a:xfrm>
            <a:off x="2490605" y="254841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Data</a:t>
            </a:r>
          </a:p>
        </p:txBody>
      </p:sp>
      <p:sp>
        <p:nvSpPr>
          <p:cNvPr id="76" name="Rectangle 75"/>
          <p:cNvSpPr/>
          <p:nvPr/>
        </p:nvSpPr>
        <p:spPr>
          <a:xfrm>
            <a:off x="2490605" y="2230040"/>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Applications</a:t>
            </a:r>
          </a:p>
        </p:txBody>
      </p:sp>
      <p:sp>
        <p:nvSpPr>
          <p:cNvPr id="77" name="Rectangle 76"/>
          <p:cNvSpPr/>
          <p:nvPr/>
        </p:nvSpPr>
        <p:spPr>
          <a:xfrm>
            <a:off x="2490605" y="2866786"/>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Runtime</a:t>
            </a:r>
          </a:p>
        </p:txBody>
      </p:sp>
      <p:sp>
        <p:nvSpPr>
          <p:cNvPr id="78" name="Left Brace 77"/>
          <p:cNvSpPr/>
          <p:nvPr/>
        </p:nvSpPr>
        <p:spPr>
          <a:xfrm>
            <a:off x="2359969" y="2057451"/>
            <a:ext cx="108605" cy="2986273"/>
          </a:xfrm>
          <a:prstGeom prst="leftBrace">
            <a:avLst>
              <a:gd name="adj1" fmla="val 2194"/>
              <a:gd name="adj2" fmla="val 46642"/>
            </a:avLst>
          </a:prstGeom>
          <a:noFill/>
          <a:ln w="19050" cap="flat" cmpd="sng" algn="ctr">
            <a:solidFill>
              <a:srgbClr val="00AEE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2985">
              <a:defRPr/>
            </a:pPr>
            <a:endParaRPr lang="en-US" sz="2400" dirty="0">
              <a:solidFill>
                <a:srgbClr val="FFFFFF"/>
              </a:solidFill>
              <a:latin typeface="Segoe UI"/>
              <a:ea typeface="Segoe UI" pitchFamily="34" charset="0"/>
              <a:cs typeface="Segoe UI" pitchFamily="34" charset="0"/>
            </a:endParaRPr>
          </a:p>
        </p:txBody>
      </p:sp>
      <p:sp>
        <p:nvSpPr>
          <p:cNvPr id="79" name="TextBox 52"/>
          <p:cNvSpPr txBox="1"/>
          <p:nvPr/>
        </p:nvSpPr>
        <p:spPr>
          <a:xfrm>
            <a:off x="2060328" y="3010776"/>
            <a:ext cx="353943" cy="87620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grpSp>
        <p:nvGrpSpPr>
          <p:cNvPr id="94" name="Group 93"/>
          <p:cNvGrpSpPr/>
          <p:nvPr/>
        </p:nvGrpSpPr>
        <p:grpSpPr>
          <a:xfrm>
            <a:off x="6528035" y="1690425"/>
            <a:ext cx="2131860" cy="3359095"/>
            <a:chOff x="5979422" y="1583373"/>
            <a:chExt cx="2706420" cy="4798706"/>
          </a:xfrm>
        </p:grpSpPr>
        <p:sp>
          <p:nvSpPr>
            <p:cNvPr id="95" name="Rectangle 94"/>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Platform</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96" name="Left Brace 95"/>
            <p:cNvSpPr/>
            <p:nvPr/>
          </p:nvSpPr>
          <p:spPr>
            <a:xfrm flipH="1">
              <a:off x="8131739" y="3259131"/>
              <a:ext cx="209580" cy="3122948"/>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7" name="TextBox 54"/>
            <p:cNvSpPr txBox="1"/>
            <p:nvPr/>
          </p:nvSpPr>
          <p:spPr>
            <a:xfrm flipH="1">
              <a:off x="8236507" y="3760812"/>
              <a:ext cx="449335" cy="215397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a:t>
              </a:r>
              <a:r>
                <a:rPr lang="en-US" sz="1100" dirty="0" smtClean="0">
                  <a:solidFill>
                    <a:srgbClr val="595959">
                      <a:alpha val="99000"/>
                    </a:srgbClr>
                  </a:solidFill>
                  <a:latin typeface="Segoe UI"/>
                  <a:ea typeface="Kozuka Gothic Pro R" pitchFamily="34" charset="-128"/>
                </a:rPr>
                <a:t>Microsoft</a:t>
              </a:r>
              <a:endParaRPr lang="en-US" sz="1100" dirty="0">
                <a:solidFill>
                  <a:srgbClr val="595959">
                    <a:alpha val="99000"/>
                  </a:srgbClr>
                </a:solidFill>
                <a:latin typeface="Segoe UI"/>
                <a:ea typeface="Kozuka Gothic Pro R" pitchFamily="34" charset="-128"/>
              </a:endParaRPr>
            </a:p>
          </p:txBody>
        </p:sp>
        <p:sp>
          <p:nvSpPr>
            <p:cNvPr id="98" name="Left Brace 97"/>
            <p:cNvSpPr/>
            <p:nvPr/>
          </p:nvSpPr>
          <p:spPr>
            <a:xfrm>
              <a:off x="6322411" y="2335206"/>
              <a:ext cx="152400" cy="847725"/>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9" name="TextBox 60"/>
            <p:cNvSpPr txBox="1"/>
            <p:nvPr/>
          </p:nvSpPr>
          <p:spPr>
            <a:xfrm>
              <a:off x="5979422" y="2130047"/>
              <a:ext cx="449335" cy="125171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You manage</a:t>
              </a:r>
            </a:p>
          </p:txBody>
        </p:sp>
        <p:sp>
          <p:nvSpPr>
            <p:cNvPr id="100" name="Rectangle 99"/>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101" name="Rectangle 100"/>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102" name="Rectangle 101"/>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103" name="Rectangle 102"/>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104" name="Rectangle 103"/>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105" name="Rectangle 104"/>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106" name="Rectangle 105"/>
            <p:cNvSpPr/>
            <p:nvPr/>
          </p:nvSpPr>
          <p:spPr>
            <a:xfrm>
              <a:off x="6484238" y="2354257"/>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107" name="Rectangle 106"/>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108" name="Rectangle 107"/>
            <p:cNvSpPr/>
            <p:nvPr/>
          </p:nvSpPr>
          <p:spPr>
            <a:xfrm>
              <a:off x="6484238" y="2809076"/>
              <a:ext cx="1638240" cy="381000"/>
            </a:xfrm>
            <a:prstGeom prst="rect">
              <a:avLst/>
            </a:prstGeom>
            <a:solidFill>
              <a:srgbClr val="FF8A00"/>
            </a:solidFill>
            <a:ln w="9525" cap="flat" cmpd="sng" algn="ctr">
              <a:solidFill>
                <a:srgbClr val="FFC000">
                  <a:shade val="95000"/>
                  <a:satMod val="105000"/>
                </a:srgbClr>
              </a:solidFill>
              <a:prstDash val="solid"/>
            </a:ln>
            <a:effectLst/>
          </p:spPr>
          <p:txBody>
            <a:bodyPr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122" name="Picture 11" descr="Cloud 512x512.png"/>
          <p:cNvPicPr>
            <a:picLocks noChangeAspect="1"/>
          </p:cNvPicPr>
          <p:nvPr/>
        </p:nvPicPr>
        <p:blipFill>
          <a:blip r:embed="rId3"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4026355" y="4512174"/>
            <a:ext cx="798815" cy="709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 name="Picture 12" descr="Gift 512x512.png"/>
          <p:cNvPicPr>
            <a:picLocks noChangeAspect="1"/>
          </p:cNvPicPr>
          <p:nvPr/>
        </p:nvPicPr>
        <p:blipFill>
          <a:blip r:embed="rId4" cstate="print">
            <a:duotone>
              <a:prstClr val="black"/>
              <a:srgbClr val="292929">
                <a:tint val="45000"/>
                <a:satMod val="400000"/>
              </a:srgbClr>
            </a:duotone>
            <a:extLst>
              <a:ext uri="{28A0092B-C50C-407E-A947-70E740481C1C}">
                <a14:useLocalDpi xmlns:a14="http://schemas.microsoft.com/office/drawing/2010/main" val="0"/>
              </a:ext>
            </a:extLst>
          </a:blip>
          <a:srcRect/>
          <a:stretch>
            <a:fillRect/>
          </a:stretch>
        </p:blipFill>
        <p:spPr bwMode="auto">
          <a:xfrm>
            <a:off x="1730963" y="4518994"/>
            <a:ext cx="635105" cy="564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5" name="Rectangle 124"/>
          <p:cNvSpPr/>
          <p:nvPr/>
        </p:nvSpPr>
        <p:spPr bwMode="auto">
          <a:xfrm flipH="1">
            <a:off x="1635979" y="1538660"/>
            <a:ext cx="2328060" cy="3597905"/>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73710" tIns="36856" rIns="73710" bIns="36856" numCol="1" spcCol="0" rtlCol="0" anchor="ctr" anchorCtr="0" compatLnSpc="1">
            <a:prstTxWarp prst="textNoShape">
              <a:avLst/>
            </a:prstTxWarp>
          </a:bodyPr>
          <a:lstStyle/>
          <a:p>
            <a:pPr algn="ctr" defTabSz="736904" fontAlgn="base">
              <a:spcBef>
                <a:spcPct val="0"/>
              </a:spcBef>
              <a:spcAft>
                <a:spcPct val="0"/>
              </a:spcAft>
              <a:defRPr/>
            </a:pPr>
            <a:endParaRPr lang="en-US" sz="1700" kern="0" dirty="0">
              <a:gradFill>
                <a:gsLst>
                  <a:gs pos="0">
                    <a:srgbClr val="FFFFFF"/>
                  </a:gs>
                  <a:gs pos="100000">
                    <a:srgbClr val="FFFFFF"/>
                  </a:gs>
                </a:gsLst>
                <a:lin ang="5400000" scaled="0"/>
              </a:gradFill>
              <a:latin typeface="Segoe UI"/>
            </a:endParaRPr>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23734" b="26123"/>
          <a:stretch/>
        </p:blipFill>
        <p:spPr>
          <a:xfrm>
            <a:off x="2060328" y="5190022"/>
            <a:ext cx="2036064" cy="533400"/>
          </a:xfrm>
          <a:prstGeom prst="rect">
            <a:avLst/>
          </a:prstGeom>
        </p:spPr>
      </p:pic>
      <p:grpSp>
        <p:nvGrpSpPr>
          <p:cNvPr id="7" name="Group 6"/>
          <p:cNvGrpSpPr/>
          <p:nvPr/>
        </p:nvGrpSpPr>
        <p:grpSpPr>
          <a:xfrm>
            <a:off x="4478384" y="1697455"/>
            <a:ext cx="2183459" cy="4153339"/>
            <a:chOff x="4478384" y="1697455"/>
            <a:chExt cx="2183459" cy="4153339"/>
          </a:xfrm>
        </p:grpSpPr>
        <p:sp>
          <p:nvSpPr>
            <p:cNvPr id="80" name="Rectangle 79"/>
            <p:cNvSpPr/>
            <p:nvPr/>
          </p:nvSpPr>
          <p:spPr>
            <a:xfrm>
              <a:off x="4888483" y="1697455"/>
              <a:ext cx="1660880" cy="448056"/>
            </a:xfrm>
            <a:prstGeom prst="rect">
              <a:avLst/>
            </a:prstGeom>
            <a:noFill/>
            <a:ln w="9525" cap="flat" cmpd="sng" algn="ctr">
              <a:noFill/>
              <a:prstDash val="solid"/>
            </a:ln>
            <a:effectLst/>
          </p:spPr>
          <p:txBody>
            <a:bodyPr lIns="73739" tIns="0" rIns="7373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pPr>
              <a:r>
                <a:rPr lang="en-US" sz="1300" dirty="0">
                  <a:solidFill>
                    <a:srgbClr val="595959">
                      <a:alpha val="99000"/>
                    </a:srgbClr>
                  </a:solidFill>
                  <a:ea typeface="Kozuka Gothic Pro R" pitchFamily="34" charset="-128"/>
                </a:rPr>
                <a:t>Infrastructure</a:t>
              </a:r>
            </a:p>
            <a:p>
              <a:pPr defTabSz="982985"/>
              <a:r>
                <a:rPr lang="en-US" sz="1600" dirty="0">
                  <a:solidFill>
                    <a:srgbClr val="595959">
                      <a:alpha val="99000"/>
                    </a:srgbClr>
                  </a:solidFill>
                  <a:ea typeface="Kozuka Gothic Pro R" pitchFamily="34" charset="-128"/>
                </a:rPr>
                <a:t>(as a Service)</a:t>
              </a:r>
            </a:p>
          </p:txBody>
        </p:sp>
        <p:sp>
          <p:nvSpPr>
            <p:cNvPr id="81" name="Rectangle 80"/>
            <p:cNvSpPr/>
            <p:nvPr/>
          </p:nvSpPr>
          <p:spPr>
            <a:xfrm>
              <a:off x="4912231" y="4458658"/>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Storage</a:t>
              </a:r>
            </a:p>
          </p:txBody>
        </p:sp>
        <p:sp>
          <p:nvSpPr>
            <p:cNvPr id="82" name="Rectangle 81"/>
            <p:cNvSpPr/>
            <p:nvPr/>
          </p:nvSpPr>
          <p:spPr>
            <a:xfrm>
              <a:off x="4912231" y="4140285"/>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Servers</a:t>
              </a:r>
            </a:p>
          </p:txBody>
        </p:sp>
        <p:sp>
          <p:nvSpPr>
            <p:cNvPr id="83" name="Rectangle 82"/>
            <p:cNvSpPr/>
            <p:nvPr/>
          </p:nvSpPr>
          <p:spPr>
            <a:xfrm>
              <a:off x="4912231" y="4777030"/>
              <a:ext cx="1290451" cy="266700"/>
            </a:xfrm>
            <a:prstGeom prst="rect">
              <a:avLst/>
            </a:prstGeom>
            <a:solidFill>
              <a:srgbClr val="8CC600"/>
            </a:solidFill>
            <a:ln w="9525" cap="flat" cmpd="sng" algn="ctr">
              <a:noFill/>
              <a:prstDash val="solid"/>
            </a:ln>
            <a:effectLst/>
          </p:spPr>
          <p:txBody>
            <a:bodyPr lIns="73739" tIns="36870" rIns="73739"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Networking</a:t>
              </a:r>
            </a:p>
          </p:txBody>
        </p:sp>
        <p:sp>
          <p:nvSpPr>
            <p:cNvPr id="84" name="Rectangle 83"/>
            <p:cNvSpPr/>
            <p:nvPr/>
          </p:nvSpPr>
          <p:spPr>
            <a:xfrm>
              <a:off x="4912231" y="350353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85" name="Rectangle 84"/>
            <p:cNvSpPr/>
            <p:nvPr/>
          </p:nvSpPr>
          <p:spPr>
            <a:xfrm>
              <a:off x="4912231" y="3185165"/>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86" name="Rectangle 85"/>
            <p:cNvSpPr/>
            <p:nvPr/>
          </p:nvSpPr>
          <p:spPr>
            <a:xfrm>
              <a:off x="4912231" y="3821911"/>
              <a:ext cx="1290451" cy="266700"/>
            </a:xfrm>
            <a:prstGeom prst="rect">
              <a:avLst/>
            </a:prstGeom>
            <a:solidFill>
              <a:srgbClr val="8CC600"/>
            </a:solidFill>
            <a:ln w="9525" cap="flat" cmpd="sng" algn="ctr">
              <a:noFill/>
              <a:prstDash val="solid"/>
            </a:ln>
            <a:effectLst/>
          </p:spPr>
          <p:txBody>
            <a:bodyPr lIns="0" tIns="36870" rIns="0" bIns="3687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82985">
                <a:defRPr/>
              </a:pPr>
              <a:r>
                <a:rPr lang="en-US" sz="1200" dirty="0">
                  <a:solidFill>
                    <a:srgbClr val="FFFFFF">
                      <a:alpha val="99000"/>
                    </a:srgbClr>
                  </a:solidFill>
                  <a:latin typeface="Segoe UI"/>
                  <a:ea typeface="Segoe UI" pitchFamily="34" charset="0"/>
                  <a:cs typeface="Segoe UI" pitchFamily="34" charset="0"/>
                </a:rPr>
                <a:t>Virtualization</a:t>
              </a:r>
            </a:p>
          </p:txBody>
        </p:sp>
        <p:sp>
          <p:nvSpPr>
            <p:cNvPr id="87" name="Rectangle 86"/>
            <p:cNvSpPr/>
            <p:nvPr/>
          </p:nvSpPr>
          <p:spPr>
            <a:xfrm>
              <a:off x="4912231" y="2548418"/>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sp>
          <p:nvSpPr>
            <p:cNvPr id="88" name="Rectangle 87"/>
            <p:cNvSpPr/>
            <p:nvPr/>
          </p:nvSpPr>
          <p:spPr>
            <a:xfrm>
              <a:off x="4912231" y="2230043"/>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89" name="Rectangle 88"/>
            <p:cNvSpPr/>
            <p:nvPr/>
          </p:nvSpPr>
          <p:spPr>
            <a:xfrm>
              <a:off x="4912231" y="2866791"/>
              <a:ext cx="1290451" cy="266700"/>
            </a:xfrm>
            <a:prstGeom prst="rect">
              <a:avLst/>
            </a:prstGeom>
            <a:solidFill>
              <a:srgbClr val="FF8A00"/>
            </a:solidFill>
            <a:ln w="9525" cap="flat" cmpd="sng" algn="ctr">
              <a:solidFill>
                <a:srgbClr val="FFC000">
                  <a:shade val="95000"/>
                  <a:satMod val="105000"/>
                </a:srgbClr>
              </a:solidFill>
              <a:prstDash val="solid"/>
            </a:ln>
            <a:effectLst/>
          </p:spPr>
          <p:txBody>
            <a:bodyPr lIns="73739" tIns="36870" rIns="73739" bIns="3687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90" name="Left Brace 89"/>
            <p:cNvSpPr/>
            <p:nvPr/>
          </p:nvSpPr>
          <p:spPr>
            <a:xfrm flipH="1">
              <a:off x="6209953" y="3793132"/>
              <a:ext cx="180069" cy="1234800"/>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1" name="TextBox 56"/>
            <p:cNvSpPr txBox="1"/>
            <p:nvPr/>
          </p:nvSpPr>
          <p:spPr>
            <a:xfrm flipH="1">
              <a:off x="6343648" y="3740770"/>
              <a:ext cx="318195" cy="1368084"/>
            </a:xfrm>
            <a:prstGeom prst="rect">
              <a:avLst/>
            </a:prstGeom>
            <a:noFill/>
          </p:spPr>
          <p:txBody>
            <a:bodyPr vert="eaVert"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Managed by </a:t>
              </a:r>
              <a:r>
                <a:rPr lang="en-US" sz="1100" dirty="0" smtClean="0">
                  <a:solidFill>
                    <a:srgbClr val="595959">
                      <a:alpha val="99000"/>
                    </a:srgbClr>
                  </a:solidFill>
                  <a:ea typeface="Kozuka Gothic Pro R" pitchFamily="34" charset="-128"/>
                </a:rPr>
                <a:t>Microsoft</a:t>
              </a:r>
              <a:endParaRPr lang="en-US" sz="1100" dirty="0">
                <a:solidFill>
                  <a:srgbClr val="595959">
                    <a:alpha val="99000"/>
                  </a:srgbClr>
                </a:solidFill>
                <a:ea typeface="Kozuka Gothic Pro R" pitchFamily="34" charset="-128"/>
              </a:endParaRPr>
            </a:p>
          </p:txBody>
        </p:sp>
        <p:sp>
          <p:nvSpPr>
            <p:cNvPr id="92" name="Left Brace 91"/>
            <p:cNvSpPr/>
            <p:nvPr/>
          </p:nvSpPr>
          <p:spPr>
            <a:xfrm>
              <a:off x="4803127" y="2230043"/>
              <a:ext cx="105040" cy="1540191"/>
            </a:xfrm>
            <a:prstGeom prst="leftBrace">
              <a:avLst>
                <a:gd name="adj1" fmla="val 0"/>
                <a:gd name="adj2" fmla="val 50000"/>
              </a:avLst>
            </a:prstGeom>
            <a:noFill/>
            <a:ln w="19050" cap="flat" cmpd="sng" algn="ctr">
              <a:solidFill>
                <a:srgbClr val="00AEEF"/>
              </a:solidFill>
              <a:prstDash val="solid"/>
            </a:ln>
            <a:effectLst/>
          </p:spPr>
          <p:txBody>
            <a:bodyPr lIns="73739" tIns="36870" rIns="73739" bIns="36870"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93" name="TextBox 58"/>
            <p:cNvSpPr txBox="1"/>
            <p:nvPr/>
          </p:nvSpPr>
          <p:spPr>
            <a:xfrm>
              <a:off x="4478384" y="2616710"/>
              <a:ext cx="318195" cy="779781"/>
            </a:xfrm>
            <a:prstGeom prst="rect">
              <a:avLst/>
            </a:prstGeom>
            <a:noFill/>
          </p:spPr>
          <p:txBody>
            <a:bodyPr vert="vert270" wrap="none" lIns="73739" tIns="36870" rIns="73739" bIns="3687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pPr>
              <a:r>
                <a:rPr lang="en-US" sz="1100" dirty="0">
                  <a:solidFill>
                    <a:srgbClr val="595959">
                      <a:alpha val="99000"/>
                    </a:srgbClr>
                  </a:solidFill>
                  <a:ea typeface="Kozuka Gothic Pro R" pitchFamily="34" charset="-128"/>
                </a:rPr>
                <a:t>You manage</a:t>
              </a:r>
            </a:p>
          </p:txBody>
        </p:sp>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24937" t="34430"/>
            <a:stretch/>
          </p:blipFill>
          <p:spPr>
            <a:xfrm>
              <a:off x="4641447" y="5255416"/>
              <a:ext cx="1886588" cy="595378"/>
            </a:xfrm>
            <a:prstGeom prst="rect">
              <a:avLst/>
            </a:prstGeom>
          </p:spPr>
        </p:pic>
        <p:pic>
          <p:nvPicPr>
            <p:cNvPr id="65" name="Picture 64"/>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28516" b="68750" l="3265" r="95510">
                          <a14:foregroundMark x1="19184" y1="47656" x2="19184" y2="47656"/>
                          <a14:foregroundMark x1="29592" y1="50000" x2="29592" y2="50000"/>
                          <a14:foregroundMark x1="40000" y1="51563" x2="40000" y2="51563"/>
                          <a14:foregroundMark x1="33265" y1="58594" x2="33265" y2="58594"/>
                          <a14:foregroundMark x1="44898" y1="50781" x2="44898" y2="50781"/>
                          <a14:foregroundMark x1="52857" y1="47266" x2="52857" y2="47266"/>
                          <a14:foregroundMark x1="61020" y1="55078" x2="61020" y2="55078"/>
                          <a14:foregroundMark x1="69592" y1="49219" x2="69592" y2="49219"/>
                          <a14:foregroundMark x1="78571" y1="49219" x2="78571" y2="49219"/>
                          <a14:foregroundMark x1="87551" y1="51953" x2="87551" y2="51953"/>
                          <a14:backgroundMark x1="16379" y1="47253" x2="16379" y2="47253"/>
                        </a14:backgroundRemoval>
                      </a14:imgEffect>
                    </a14:imgLayer>
                  </a14:imgProps>
                </a:ext>
                <a:ext uri="{28A0092B-C50C-407E-A947-70E740481C1C}">
                  <a14:useLocalDpi xmlns:a14="http://schemas.microsoft.com/office/drawing/2010/main" val="0"/>
                </a:ext>
              </a:extLst>
            </a:blip>
            <a:srcRect t="23734" b="26123"/>
            <a:stretch/>
          </p:blipFill>
          <p:spPr>
            <a:xfrm>
              <a:off x="4821868" y="5456494"/>
              <a:ext cx="1445938" cy="378801"/>
            </a:xfrm>
            <a:prstGeom prst="rect">
              <a:avLst/>
            </a:prstGeom>
          </p:spPr>
        </p:pic>
      </p:grpSp>
      <p:grpSp>
        <p:nvGrpSpPr>
          <p:cNvPr id="8" name="Group 7"/>
          <p:cNvGrpSpPr/>
          <p:nvPr/>
        </p:nvGrpSpPr>
        <p:grpSpPr>
          <a:xfrm>
            <a:off x="8522720" y="1690426"/>
            <a:ext cx="2199454" cy="4144869"/>
            <a:chOff x="8522720" y="1690426"/>
            <a:chExt cx="2199454" cy="4144869"/>
          </a:xfrm>
        </p:grpSpPr>
        <p:grpSp>
          <p:nvGrpSpPr>
            <p:cNvPr id="109" name="Group 108"/>
            <p:cNvGrpSpPr/>
            <p:nvPr/>
          </p:nvGrpSpPr>
          <p:grpSpPr>
            <a:xfrm>
              <a:off x="8892259" y="1690426"/>
              <a:ext cx="1829915" cy="3359092"/>
              <a:chOff x="8980831" y="1583373"/>
              <a:chExt cx="2323096" cy="4798703"/>
            </a:xfrm>
          </p:grpSpPr>
          <p:sp>
            <p:nvSpPr>
              <p:cNvPr id="110" name="Rectangle 10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982905" fontAlgn="base">
                  <a:spcAft>
                    <a:spcPct val="0"/>
                  </a:spcAft>
                  <a:defRPr/>
                </a:pPr>
                <a:r>
                  <a:rPr lang="en-US" sz="1300" dirty="0">
                    <a:solidFill>
                      <a:srgbClr val="595959">
                        <a:alpha val="99000"/>
                      </a:srgbClr>
                    </a:solidFill>
                    <a:latin typeface="Segoe UI"/>
                    <a:ea typeface="Kozuka Gothic Pro R" pitchFamily="34" charset="-128"/>
                  </a:rPr>
                  <a:t>Software</a:t>
                </a:r>
              </a:p>
              <a:p>
                <a:pPr defTabSz="982985">
                  <a:defRPr/>
                </a:pPr>
                <a:r>
                  <a:rPr lang="en-US" sz="1600" dirty="0">
                    <a:solidFill>
                      <a:srgbClr val="595959">
                        <a:alpha val="99000"/>
                      </a:srgbClr>
                    </a:solidFill>
                    <a:latin typeface="Segoe UI"/>
                    <a:ea typeface="Kozuka Gothic Pro R" pitchFamily="34" charset="-128"/>
                  </a:rPr>
                  <a:t>(as a Service)</a:t>
                </a:r>
              </a:p>
            </p:txBody>
          </p:sp>
          <p:sp>
            <p:nvSpPr>
              <p:cNvPr id="111" name="Left Brace 110"/>
              <p:cNvSpPr/>
              <p:nvPr/>
            </p:nvSpPr>
            <p:spPr>
              <a:xfrm flipH="1">
                <a:off x="10688405" y="2335204"/>
                <a:ext cx="200055" cy="4046872"/>
              </a:xfrm>
              <a:prstGeom prst="leftBrace">
                <a:avLst>
                  <a:gd name="adj1" fmla="val 0"/>
                  <a:gd name="adj2" fmla="val 50000"/>
                </a:avLst>
              </a:prstGeom>
              <a:noFill/>
              <a:ln w="19050" cap="flat" cmpd="sng" algn="ctr">
                <a:solidFill>
                  <a:srgbClr val="00AEEF"/>
                </a:solidFill>
                <a:prstDash val="solid"/>
              </a:ln>
              <a:effectLst/>
            </p:spPr>
            <p:txBody>
              <a:bodyPr rtlCol="0" anchor="ctr"/>
              <a:lstStyle/>
              <a:p>
                <a:pPr algn="ctr" defTabSz="982985">
                  <a:defRPr/>
                </a:pPr>
                <a:endParaRPr lang="en-US" sz="1500" kern="0" dirty="0">
                  <a:solidFill>
                    <a:srgbClr val="FFFFFF"/>
                  </a:solidFill>
                  <a:latin typeface="Segoe UI"/>
                  <a:ea typeface="Segoe UI" pitchFamily="34" charset="0"/>
                  <a:cs typeface="Segoe UI" pitchFamily="34" charset="0"/>
                </a:endParaRPr>
              </a:p>
            </p:txBody>
          </p:sp>
          <p:sp>
            <p:nvSpPr>
              <p:cNvPr id="112" name="TextBox 64"/>
              <p:cNvSpPr txBox="1"/>
              <p:nvPr/>
            </p:nvSpPr>
            <p:spPr>
              <a:xfrm flipH="1">
                <a:off x="10854593" y="3288907"/>
                <a:ext cx="449334" cy="21539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82905" fontAlgn="base">
                  <a:spcAft>
                    <a:spcPct val="0"/>
                  </a:spcAft>
                  <a:defRPr/>
                </a:pPr>
                <a:r>
                  <a:rPr lang="en-US" sz="1100" dirty="0">
                    <a:solidFill>
                      <a:srgbClr val="595959">
                        <a:alpha val="99000"/>
                      </a:srgbClr>
                    </a:solidFill>
                    <a:latin typeface="Segoe UI"/>
                    <a:ea typeface="Kozuka Gothic Pro R" pitchFamily="34" charset="-128"/>
                  </a:rPr>
                  <a:t>Managed by </a:t>
                </a:r>
                <a:r>
                  <a:rPr lang="en-US" sz="1100" dirty="0" smtClean="0">
                    <a:solidFill>
                      <a:srgbClr val="595959">
                        <a:alpha val="99000"/>
                      </a:srgbClr>
                    </a:solidFill>
                    <a:latin typeface="Segoe UI"/>
                    <a:ea typeface="Kozuka Gothic Pro R" pitchFamily="34" charset="-128"/>
                  </a:rPr>
                  <a:t>Microsoft</a:t>
                </a:r>
                <a:endParaRPr lang="en-US" sz="1100" dirty="0">
                  <a:solidFill>
                    <a:srgbClr val="595959">
                      <a:alpha val="99000"/>
                    </a:srgbClr>
                  </a:solidFill>
                  <a:latin typeface="Segoe UI"/>
                  <a:ea typeface="Kozuka Gothic Pro R" pitchFamily="34" charset="-128"/>
                </a:endParaRPr>
              </a:p>
            </p:txBody>
          </p:sp>
          <p:sp>
            <p:nvSpPr>
              <p:cNvPr id="113" name="Rectangle 112"/>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Storage</a:t>
                </a:r>
              </a:p>
            </p:txBody>
          </p:sp>
          <p:sp>
            <p:nvSpPr>
              <p:cNvPr id="114" name="Rectangle 113"/>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Servers</a:t>
                </a:r>
              </a:p>
            </p:txBody>
          </p:sp>
          <p:sp>
            <p:nvSpPr>
              <p:cNvPr id="115" name="Rectangle 114"/>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Networking</a:t>
                </a:r>
              </a:p>
            </p:txBody>
          </p:sp>
          <p:sp>
            <p:nvSpPr>
              <p:cNvPr id="116" name="Rectangle 115"/>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O/S</a:t>
                </a:r>
              </a:p>
            </p:txBody>
          </p:sp>
          <p:sp>
            <p:nvSpPr>
              <p:cNvPr id="117" name="Rectangle 116"/>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Middleware</a:t>
                </a:r>
              </a:p>
            </p:txBody>
          </p:sp>
          <p:sp>
            <p:nvSpPr>
              <p:cNvPr id="118" name="Rectangle 117"/>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Virtualization</a:t>
                </a:r>
              </a:p>
            </p:txBody>
          </p:sp>
          <p:sp>
            <p:nvSpPr>
              <p:cNvPr id="119" name="Rectangle 118"/>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Applications</a:t>
                </a:r>
              </a:p>
            </p:txBody>
          </p:sp>
          <p:sp>
            <p:nvSpPr>
              <p:cNvPr id="120" name="Rectangle 119"/>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Runtime</a:t>
                </a:r>
              </a:p>
            </p:txBody>
          </p:sp>
          <p:sp>
            <p:nvSpPr>
              <p:cNvPr id="121" name="Rectangle 120"/>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algn="ctr" defTabSz="982985">
                  <a:defRPr/>
                </a:pPr>
                <a:r>
                  <a:rPr lang="en-US" sz="1200" kern="0" dirty="0">
                    <a:solidFill>
                      <a:srgbClr val="FFFFFF">
                        <a:alpha val="99000"/>
                      </a:srgbClr>
                    </a:solidFill>
                    <a:latin typeface="Segoe UI"/>
                    <a:ea typeface="Segoe UI" pitchFamily="34" charset="0"/>
                    <a:cs typeface="Segoe UI" pitchFamily="34" charset="0"/>
                  </a:rPr>
                  <a:t>Data</a:t>
                </a:r>
              </a:p>
            </p:txBody>
          </p:sp>
        </p:grpSp>
        <p:pic>
          <p:nvPicPr>
            <p:cNvPr id="6" name="Picture 5"/>
            <p:cNvPicPr>
              <a:picLocks noChangeAspect="1"/>
            </p:cNvPicPr>
            <p:nvPr/>
          </p:nvPicPr>
          <p:blipFill rotWithShape="1">
            <a:blip r:embed="rId9" cstate="print">
              <a:extLst>
                <a:ext uri="{28A0092B-C50C-407E-A947-70E740481C1C}">
                  <a14:useLocalDpi xmlns:a14="http://schemas.microsoft.com/office/drawing/2010/main" val="0"/>
                </a:ext>
              </a:extLst>
            </a:blip>
            <a:srcRect l="14195" t="30688" r="20642" b="42010"/>
            <a:stretch/>
          </p:blipFill>
          <p:spPr>
            <a:xfrm>
              <a:off x="8522720" y="5258457"/>
              <a:ext cx="2124014" cy="576838"/>
            </a:xfrm>
            <a:prstGeom prst="rect">
              <a:avLst/>
            </a:prstGeom>
          </p:spPr>
        </p:pic>
      </p:grpSp>
    </p:spTree>
    <p:extLst>
      <p:ext uri="{BB962C8B-B14F-4D97-AF65-F5344CB8AC3E}">
        <p14:creationId xmlns:p14="http://schemas.microsoft.com/office/powerpoint/2010/main" val="188867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250"/>
                                        <p:tgtEl>
                                          <p:spTgt spid="123"/>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down)">
                                      <p:cBhvr>
                                        <p:cTn id="11" dur="500"/>
                                        <p:tgtEl>
                                          <p:spTgt spid="1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left)">
                                      <p:cBhvr>
                                        <p:cTn id="16" dur="500"/>
                                        <p:tgtEl>
                                          <p:spTgt spid="6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2"/>
                                        </p:tgtEl>
                                        <p:attrNameLst>
                                          <p:attrName>style.visibility</p:attrName>
                                        </p:attrNameLst>
                                      </p:cBhvr>
                                      <p:to>
                                        <p:strVal val="visible"/>
                                      </p:to>
                                    </p:set>
                                    <p:animEffect transition="in" filter="fade">
                                      <p:cBhvr>
                                        <p:cTn id="20" dur="250"/>
                                        <p:tgtEl>
                                          <p:spTgt spid="1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fade">
                                      <p:cBhvr>
                                        <p:cTn id="30" dur="500"/>
                                        <p:tgtEl>
                                          <p:spTgt spid="9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500"/>
                            </p:stCondLst>
                            <p:childTnLst>
                              <p:par>
                                <p:cTn id="37" presetID="22" presetClass="exit" presetSubtype="4" fill="hold" nodeType="afterEffect">
                                  <p:stCondLst>
                                    <p:cond delay="1000"/>
                                  </p:stCondLst>
                                  <p:childTnLst>
                                    <p:animEffect transition="out" filter="wipe(down)">
                                      <p:cBhvr>
                                        <p:cTn id="38" dur="1000"/>
                                        <p:tgtEl>
                                          <p:spTgt spid="94"/>
                                        </p:tgtEl>
                                      </p:cBhvr>
                                    </p:animEffect>
                                    <p:set>
                                      <p:cBhvr>
                                        <p:cTn id="39" dur="1" fill="hold">
                                          <p:stCondLst>
                                            <p:cond delay="999"/>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Not</a:t>
            </a:r>
            <a:r>
              <a:rPr lang="es-ES" dirty="0" smtClean="0"/>
              <a:t> </a:t>
            </a:r>
            <a:r>
              <a:rPr lang="es-ES" dirty="0" err="1" smtClean="0"/>
              <a:t>for</a:t>
            </a:r>
            <a:r>
              <a:rPr lang="es-ES" dirty="0" smtClean="0"/>
              <a:t> </a:t>
            </a:r>
            <a:r>
              <a:rPr lang="es-ES" dirty="0" err="1" smtClean="0"/>
              <a:t>everyone</a:t>
            </a:r>
            <a:endParaRPr lang="en-US" dirty="0"/>
          </a:p>
        </p:txBody>
      </p:sp>
      <p:sp>
        <p:nvSpPr>
          <p:cNvPr id="3" name="Content Placeholder 2"/>
          <p:cNvSpPr>
            <a:spLocks noGrp="1"/>
          </p:cNvSpPr>
          <p:nvPr>
            <p:ph idx="1"/>
          </p:nvPr>
        </p:nvSpPr>
        <p:spPr>
          <a:xfrm>
            <a:off x="274641" y="1825624"/>
            <a:ext cx="11079159" cy="4879975"/>
          </a:xfrm>
        </p:spPr>
        <p:txBody>
          <a:bodyPr>
            <a:normAutofit lnSpcReduction="10000"/>
          </a:bodyPr>
          <a:lstStyle/>
          <a:p>
            <a:r>
              <a:rPr lang="en-US" dirty="0" smtClean="0"/>
              <a:t>First and best option: </a:t>
            </a:r>
            <a:r>
              <a:rPr lang="en-US" b="1" dirty="0"/>
              <a:t>Exchange Online (Office 365</a:t>
            </a:r>
            <a:r>
              <a:rPr lang="en-US" b="1" dirty="0" smtClean="0"/>
              <a:t>)</a:t>
            </a:r>
          </a:p>
          <a:p>
            <a:pPr lvl="1"/>
            <a:r>
              <a:rPr lang="es-ES" dirty="0" err="1" smtClean="0"/>
              <a:t>Research</a:t>
            </a:r>
            <a:r>
              <a:rPr lang="es-ES" dirty="0" smtClean="0"/>
              <a:t> </a:t>
            </a:r>
            <a:r>
              <a:rPr lang="es-ES" dirty="0" err="1" smtClean="0"/>
              <a:t>is</a:t>
            </a:r>
            <a:r>
              <a:rPr lang="es-ES" dirty="0" smtClean="0"/>
              <a:t> </a:t>
            </a:r>
            <a:r>
              <a:rPr lang="es-ES" dirty="0" err="1" smtClean="0"/>
              <a:t>focused</a:t>
            </a:r>
            <a:r>
              <a:rPr lang="es-ES" dirty="0" smtClean="0"/>
              <a:t> </a:t>
            </a:r>
            <a:r>
              <a:rPr lang="es-ES" dirty="0" err="1" smtClean="0"/>
              <a:t>on</a:t>
            </a:r>
            <a:r>
              <a:rPr lang="es-ES" dirty="0" smtClean="0"/>
              <a:t> </a:t>
            </a:r>
            <a:r>
              <a:rPr lang="es-ES" dirty="0" smtClean="0"/>
              <a:t>Office 365</a:t>
            </a:r>
            <a:endParaRPr lang="en-US" dirty="0" smtClean="0"/>
          </a:p>
          <a:p>
            <a:pPr lvl="1"/>
            <a:r>
              <a:rPr lang="es-ES" dirty="0" smtClean="0"/>
              <a:t>New </a:t>
            </a:r>
            <a:r>
              <a:rPr lang="es-ES" dirty="0" err="1" smtClean="0"/>
              <a:t>features</a:t>
            </a:r>
            <a:r>
              <a:rPr lang="es-ES" dirty="0" smtClean="0"/>
              <a:t> and </a:t>
            </a:r>
            <a:r>
              <a:rPr lang="es-ES" dirty="0" err="1" smtClean="0"/>
              <a:t>caracteristics</a:t>
            </a:r>
            <a:r>
              <a:rPr lang="es-ES" dirty="0" smtClean="0"/>
              <a:t> are </a:t>
            </a:r>
            <a:r>
              <a:rPr lang="es-ES" dirty="0" err="1" smtClean="0"/>
              <a:t>taken</a:t>
            </a:r>
            <a:r>
              <a:rPr lang="es-ES" dirty="0" smtClean="0"/>
              <a:t> to Exchange </a:t>
            </a:r>
            <a:r>
              <a:rPr lang="es-ES" dirty="0" smtClean="0"/>
              <a:t>Server </a:t>
            </a:r>
            <a:r>
              <a:rPr lang="es-ES" dirty="0" err="1" smtClean="0"/>
              <a:t>if</a:t>
            </a:r>
            <a:r>
              <a:rPr lang="es-ES" dirty="0" smtClean="0"/>
              <a:t> </a:t>
            </a:r>
            <a:r>
              <a:rPr lang="es-ES" dirty="0" err="1" smtClean="0"/>
              <a:t>they</a:t>
            </a:r>
            <a:r>
              <a:rPr lang="es-ES" dirty="0" smtClean="0"/>
              <a:t> </a:t>
            </a:r>
            <a:r>
              <a:rPr lang="es-ES" dirty="0" err="1" smtClean="0"/>
              <a:t>make</a:t>
            </a:r>
            <a:r>
              <a:rPr lang="es-ES" dirty="0" smtClean="0"/>
              <a:t> </a:t>
            </a:r>
            <a:r>
              <a:rPr lang="es-ES" dirty="0" err="1" smtClean="0"/>
              <a:t>sense</a:t>
            </a:r>
            <a:r>
              <a:rPr lang="es-ES" dirty="0" smtClean="0"/>
              <a:t/>
            </a:r>
            <a:br>
              <a:rPr lang="es-ES" dirty="0" smtClean="0"/>
            </a:br>
            <a:endParaRPr lang="en-US" dirty="0" smtClean="0"/>
          </a:p>
          <a:p>
            <a:r>
              <a:rPr lang="en-US" dirty="0" smtClean="0"/>
              <a:t>On-prem deployments over physical HW can be cheaper than IaaS</a:t>
            </a:r>
            <a:endParaRPr lang="en-US" dirty="0"/>
          </a:p>
          <a:p>
            <a:pPr lvl="1"/>
            <a:r>
              <a:rPr lang="en-US" dirty="0">
                <a:hlinkClick r:id="rId2"/>
              </a:rPr>
              <a:t>http://</a:t>
            </a:r>
            <a:r>
              <a:rPr lang="en-US" dirty="0" smtClean="0">
                <a:hlinkClick r:id="rId2"/>
              </a:rPr>
              <a:t>aka.ms/preferred</a:t>
            </a:r>
            <a:endParaRPr lang="en-US" dirty="0" smtClean="0"/>
          </a:p>
          <a:p>
            <a:pPr lvl="1"/>
            <a:r>
              <a:rPr lang="es-ES" dirty="0" smtClean="0"/>
              <a:t>SLA </a:t>
            </a:r>
            <a:r>
              <a:rPr lang="es-ES" b="1" dirty="0" smtClean="0"/>
              <a:t>99,95</a:t>
            </a:r>
            <a:r>
              <a:rPr lang="es-ES" dirty="0" smtClean="0"/>
              <a:t>% </a:t>
            </a:r>
            <a:r>
              <a:rPr lang="es-ES" dirty="0" err="1" smtClean="0"/>
              <a:t>guaranteed</a:t>
            </a:r>
            <a:r>
              <a:rPr lang="es-ES" dirty="0" smtClean="0"/>
              <a:t> (4.38 </a:t>
            </a:r>
            <a:r>
              <a:rPr lang="es-ES" dirty="0" err="1" smtClean="0"/>
              <a:t>hours</a:t>
            </a:r>
            <a:r>
              <a:rPr lang="es-ES" dirty="0" smtClean="0"/>
              <a:t>/</a:t>
            </a:r>
            <a:r>
              <a:rPr lang="es-ES" dirty="0" err="1" smtClean="0"/>
              <a:t>year</a:t>
            </a:r>
            <a:r>
              <a:rPr lang="es-ES" dirty="0" smtClean="0"/>
              <a:t>)</a:t>
            </a:r>
            <a:r>
              <a:rPr lang="es-ES" dirty="0" smtClean="0"/>
              <a:t/>
            </a:r>
            <a:br>
              <a:rPr lang="es-ES" dirty="0" smtClean="0"/>
            </a:br>
            <a:endParaRPr lang="en-US" dirty="0"/>
          </a:p>
          <a:p>
            <a:r>
              <a:rPr lang="en-US" dirty="0" smtClean="0"/>
              <a:t>We want to give th</a:t>
            </a:r>
            <a:r>
              <a:rPr lang="en-US" dirty="0" smtClean="0"/>
              <a:t>e option to choose to our customers the highest flexible levels on their deployments</a:t>
            </a:r>
            <a:r>
              <a:rPr lang="en-US" dirty="0" smtClean="0"/>
              <a:t>.</a:t>
            </a:r>
            <a:endParaRPr lang="en-US" dirty="0"/>
          </a:p>
          <a:p>
            <a:endParaRPr lang="es-ES" dirty="0" smtClean="0"/>
          </a:p>
          <a:p>
            <a:r>
              <a:rPr lang="en-US" dirty="0"/>
              <a:t>Exchange </a:t>
            </a:r>
            <a:r>
              <a:rPr lang="en-US" dirty="0" smtClean="0"/>
              <a:t>o</a:t>
            </a:r>
            <a:r>
              <a:rPr lang="en-US" dirty="0" smtClean="0"/>
              <a:t>n </a:t>
            </a:r>
            <a:r>
              <a:rPr lang="en-US" dirty="0" smtClean="0"/>
              <a:t>Azure </a:t>
            </a:r>
            <a:r>
              <a:rPr lang="en-US" b="1" u="sng" dirty="0" smtClean="0">
                <a:solidFill>
                  <a:schemeClr val="tx2"/>
                </a:solidFill>
              </a:rPr>
              <a:t>IS NOT</a:t>
            </a:r>
            <a:r>
              <a:rPr lang="en-US" dirty="0" smtClean="0"/>
              <a:t> “</a:t>
            </a:r>
            <a:r>
              <a:rPr lang="en-US" i="1" dirty="0" smtClean="0"/>
              <a:t>Exchange </a:t>
            </a:r>
            <a:r>
              <a:rPr lang="en-US" i="1" dirty="0" smtClean="0"/>
              <a:t>on the cloud</a:t>
            </a:r>
            <a:r>
              <a:rPr lang="en-US" dirty="0" smtClean="0"/>
              <a:t>”</a:t>
            </a:r>
            <a:endParaRPr lang="en-US" dirty="0"/>
          </a:p>
          <a:p>
            <a:endParaRPr lang="en-US" dirty="0"/>
          </a:p>
        </p:txBody>
      </p:sp>
    </p:spTree>
    <p:extLst>
      <p:ext uri="{BB962C8B-B14F-4D97-AF65-F5344CB8AC3E}">
        <p14:creationId xmlns:p14="http://schemas.microsoft.com/office/powerpoint/2010/main" val="287110284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Exchange </a:t>
            </a:r>
            <a:r>
              <a:rPr lang="es-ES" dirty="0" err="1" smtClean="0"/>
              <a:t>on</a:t>
            </a:r>
            <a:r>
              <a:rPr lang="es-ES" dirty="0" smtClean="0"/>
              <a:t> Azure</a:t>
            </a:r>
            <a:endParaRPr lang="en-US" dirty="0"/>
          </a:p>
        </p:txBody>
      </p:sp>
      <p:sp>
        <p:nvSpPr>
          <p:cNvPr id="3" name="Content Placeholder 2"/>
          <p:cNvSpPr>
            <a:spLocks noGrp="1"/>
          </p:cNvSpPr>
          <p:nvPr>
            <p:ph idx="1"/>
          </p:nvPr>
        </p:nvSpPr>
        <p:spPr/>
        <p:txBody>
          <a:bodyPr>
            <a:normAutofit/>
          </a:bodyPr>
          <a:lstStyle/>
          <a:p>
            <a:r>
              <a:rPr lang="es-ES" sz="3200" dirty="0" err="1" smtClean="0"/>
              <a:t>Possible</a:t>
            </a:r>
            <a:r>
              <a:rPr lang="es-ES" sz="3200" dirty="0" smtClean="0"/>
              <a:t> </a:t>
            </a:r>
            <a:r>
              <a:rPr lang="es-ES" sz="3200" dirty="0" err="1" smtClean="0"/>
              <a:t>scenarios</a:t>
            </a:r>
            <a:r>
              <a:rPr lang="es-ES" sz="3200" dirty="0" smtClean="0"/>
              <a:t>:</a:t>
            </a:r>
            <a:endParaRPr lang="es-ES" sz="3200" dirty="0" smtClean="0"/>
          </a:p>
          <a:p>
            <a:endParaRPr lang="es-ES" sz="3200" dirty="0" smtClean="0"/>
          </a:p>
          <a:p>
            <a:pPr lvl="1"/>
            <a:r>
              <a:rPr lang="es-ES" sz="2800" dirty="0" smtClean="0"/>
              <a:t>A </a:t>
            </a:r>
            <a:r>
              <a:rPr lang="es-ES" sz="2800" dirty="0" err="1" smtClean="0"/>
              <a:t>whole</a:t>
            </a:r>
            <a:r>
              <a:rPr lang="es-ES" sz="2800" dirty="0" smtClean="0"/>
              <a:t> </a:t>
            </a:r>
            <a:r>
              <a:rPr lang="es-ES" sz="2800" dirty="0" err="1" smtClean="0"/>
              <a:t>organization</a:t>
            </a:r>
            <a:r>
              <a:rPr lang="es-ES" sz="2800" dirty="0" smtClean="0"/>
              <a:t> </a:t>
            </a:r>
            <a:r>
              <a:rPr lang="es-ES" sz="2800" dirty="0" err="1" smtClean="0"/>
              <a:t>on</a:t>
            </a:r>
            <a:r>
              <a:rPr lang="es-ES" sz="2800" dirty="0" smtClean="0"/>
              <a:t> Azure</a:t>
            </a:r>
            <a:endParaRPr lang="es-ES" sz="2800" dirty="0" smtClean="0"/>
          </a:p>
          <a:p>
            <a:pPr lvl="1"/>
            <a:endParaRPr lang="es-ES" sz="2800" dirty="0" smtClean="0"/>
          </a:p>
          <a:p>
            <a:pPr lvl="1"/>
            <a:r>
              <a:rPr lang="es-ES" sz="2800" dirty="0" smtClean="0"/>
              <a:t>DAG </a:t>
            </a:r>
            <a:r>
              <a:rPr lang="es-ES" sz="2800" dirty="0" err="1" smtClean="0"/>
              <a:t>stretched</a:t>
            </a:r>
            <a:r>
              <a:rPr lang="es-ES" sz="2800" dirty="0" smtClean="0"/>
              <a:t> On-Prem and </a:t>
            </a:r>
            <a:r>
              <a:rPr lang="es-ES" sz="2800" dirty="0" smtClean="0"/>
              <a:t>Azure (DR)</a:t>
            </a:r>
          </a:p>
          <a:p>
            <a:pPr lvl="1"/>
            <a:endParaRPr lang="es-ES" sz="2800" dirty="0" smtClean="0"/>
          </a:p>
          <a:p>
            <a:pPr lvl="1"/>
            <a:r>
              <a:rPr lang="es-ES" sz="2800" dirty="0" smtClean="0"/>
              <a:t>DAG </a:t>
            </a:r>
            <a:r>
              <a:rPr lang="es-ES" sz="2800" dirty="0" err="1" smtClean="0"/>
              <a:t>Witness</a:t>
            </a:r>
            <a:r>
              <a:rPr lang="es-ES" sz="2800" dirty="0" smtClean="0"/>
              <a:t> </a:t>
            </a:r>
            <a:r>
              <a:rPr lang="es-ES" sz="2800" dirty="0" err="1" smtClean="0"/>
              <a:t>on</a:t>
            </a:r>
            <a:r>
              <a:rPr lang="es-ES" sz="2800" dirty="0" smtClean="0"/>
              <a:t> </a:t>
            </a:r>
            <a:r>
              <a:rPr lang="es-ES" sz="2800" dirty="0" smtClean="0"/>
              <a:t>Azure</a:t>
            </a:r>
          </a:p>
        </p:txBody>
      </p:sp>
    </p:spTree>
    <p:extLst>
      <p:ext uri="{BB962C8B-B14F-4D97-AF65-F5344CB8AC3E}">
        <p14:creationId xmlns:p14="http://schemas.microsoft.com/office/powerpoint/2010/main" val="265779603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Requirements</a:t>
            </a:r>
            <a:endParaRPr lang="en-US" dirty="0"/>
          </a:p>
        </p:txBody>
      </p:sp>
      <p:sp>
        <p:nvSpPr>
          <p:cNvPr id="3" name="Content Placeholder 2"/>
          <p:cNvSpPr>
            <a:spLocks noGrp="1"/>
          </p:cNvSpPr>
          <p:nvPr>
            <p:ph idx="1"/>
          </p:nvPr>
        </p:nvSpPr>
        <p:spPr/>
        <p:txBody>
          <a:bodyPr/>
          <a:lstStyle/>
          <a:p>
            <a:r>
              <a:rPr lang="es-ES" dirty="0" err="1" smtClean="0"/>
              <a:t>Supported</a:t>
            </a:r>
            <a:r>
              <a:rPr lang="es-ES" dirty="0" smtClean="0"/>
              <a:t> Exchange </a:t>
            </a:r>
            <a:r>
              <a:rPr lang="es-ES" dirty="0" err="1" smtClean="0"/>
              <a:t>versions</a:t>
            </a:r>
            <a:r>
              <a:rPr lang="es-ES" dirty="0" smtClean="0"/>
              <a:t>:</a:t>
            </a:r>
            <a:endParaRPr lang="es-ES" dirty="0" smtClean="0"/>
          </a:p>
          <a:p>
            <a:pPr lvl="1"/>
            <a:r>
              <a:rPr lang="es-ES" dirty="0" smtClean="0"/>
              <a:t>Exchange 2013</a:t>
            </a:r>
          </a:p>
          <a:p>
            <a:pPr lvl="1"/>
            <a:r>
              <a:rPr lang="es-ES" dirty="0" smtClean="0"/>
              <a:t>Exchange 2016</a:t>
            </a:r>
          </a:p>
          <a:p>
            <a:pPr lvl="1"/>
            <a:endParaRPr lang="es-ES" dirty="0" smtClean="0"/>
          </a:p>
          <a:p>
            <a:r>
              <a:rPr lang="es-ES" dirty="0" smtClean="0"/>
              <a:t>Premium Storage </a:t>
            </a:r>
            <a:r>
              <a:rPr lang="es-ES" dirty="0" err="1" smtClean="0"/>
              <a:t>completely</a:t>
            </a:r>
            <a:r>
              <a:rPr lang="es-ES" dirty="0" smtClean="0"/>
              <a:t> </a:t>
            </a:r>
            <a:r>
              <a:rPr lang="es-ES" dirty="0" err="1" smtClean="0"/>
              <a:t>needed</a:t>
            </a:r>
            <a:endParaRPr lang="es-ES" dirty="0" smtClean="0"/>
          </a:p>
          <a:p>
            <a:pPr lvl="1"/>
            <a:r>
              <a:rPr lang="es-ES" dirty="0" err="1" smtClean="0"/>
              <a:t>Available</a:t>
            </a:r>
            <a:r>
              <a:rPr lang="es-ES" dirty="0" smtClean="0"/>
              <a:t> </a:t>
            </a:r>
            <a:r>
              <a:rPr lang="es-ES" dirty="0" err="1" smtClean="0"/>
              <a:t>on</a:t>
            </a:r>
            <a:r>
              <a:rPr lang="es-ES" dirty="0" smtClean="0"/>
              <a:t> DS and G </a:t>
            </a:r>
            <a:r>
              <a:rPr lang="es-ES" dirty="0" err="1" smtClean="0"/>
              <a:t>plans</a:t>
            </a:r>
            <a:endParaRPr lang="es-ES" dirty="0" smtClean="0"/>
          </a:p>
          <a:p>
            <a:pPr lvl="1"/>
            <a:r>
              <a:rPr lang="es-ES" dirty="0" err="1" smtClean="0"/>
              <a:t>All</a:t>
            </a:r>
            <a:r>
              <a:rPr lang="es-ES" dirty="0" smtClean="0"/>
              <a:t> </a:t>
            </a:r>
            <a:r>
              <a:rPr lang="es-ES" dirty="0" err="1" smtClean="0"/>
              <a:t>DBs</a:t>
            </a:r>
            <a:r>
              <a:rPr lang="es-ES" dirty="0" smtClean="0"/>
              <a:t> and logs </a:t>
            </a:r>
            <a:r>
              <a:rPr lang="es-ES" dirty="0" err="1" smtClean="0"/>
              <a:t>should</a:t>
            </a:r>
            <a:r>
              <a:rPr lang="es-ES" dirty="0" smtClean="0"/>
              <a:t> be </a:t>
            </a:r>
            <a:r>
              <a:rPr lang="es-ES" dirty="0" err="1" smtClean="0"/>
              <a:t>on</a:t>
            </a:r>
            <a:r>
              <a:rPr lang="es-ES" dirty="0" smtClean="0"/>
              <a:t> </a:t>
            </a:r>
            <a:r>
              <a:rPr lang="es-ES" dirty="0" err="1" smtClean="0"/>
              <a:t>premium</a:t>
            </a:r>
            <a:r>
              <a:rPr lang="es-ES" dirty="0" smtClean="0"/>
              <a:t> </a:t>
            </a:r>
            <a:r>
              <a:rPr lang="es-ES" dirty="0" err="1" smtClean="0"/>
              <a:t>storage</a:t>
            </a:r>
            <a:endParaRPr lang="es-ES" dirty="0" smtClean="0"/>
          </a:p>
          <a:p>
            <a:pPr lvl="2"/>
            <a:r>
              <a:rPr lang="es-ES" dirty="0" err="1" smtClean="0"/>
              <a:t>Including</a:t>
            </a:r>
            <a:r>
              <a:rPr lang="es-ES" dirty="0" smtClean="0"/>
              <a:t> </a:t>
            </a:r>
            <a:r>
              <a:rPr lang="es-ES" dirty="0" err="1" smtClean="0"/>
              <a:t>transport</a:t>
            </a:r>
            <a:r>
              <a:rPr lang="es-ES" dirty="0" smtClean="0"/>
              <a:t> DB</a:t>
            </a:r>
            <a:endParaRPr lang="es-ES" dirty="0" smtClean="0"/>
          </a:p>
          <a:p>
            <a:pPr lvl="1"/>
            <a:endParaRPr lang="en-US" dirty="0"/>
          </a:p>
        </p:txBody>
      </p:sp>
    </p:spTree>
    <p:extLst>
      <p:ext uri="{BB962C8B-B14F-4D97-AF65-F5344CB8AC3E}">
        <p14:creationId xmlns:p14="http://schemas.microsoft.com/office/powerpoint/2010/main" val="13668150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n-US" dirty="0" smtClean="0"/>
              <a:t>Demo:  </a:t>
            </a:r>
            <a:r>
              <a:rPr lang="en-US" b="1" dirty="0" smtClean="0"/>
              <a:t>Exchange on </a:t>
            </a:r>
            <a:r>
              <a:rPr lang="en-US" b="1" dirty="0" err="1" smtClean="0"/>
              <a:t>IaaS</a:t>
            </a:r>
            <a:endParaRPr lang="es-ES" b="1" dirty="0"/>
          </a:p>
        </p:txBody>
      </p:sp>
    </p:spTree>
    <p:extLst>
      <p:ext uri="{BB962C8B-B14F-4D97-AF65-F5344CB8AC3E}">
        <p14:creationId xmlns:p14="http://schemas.microsoft.com/office/powerpoint/2010/main" val="6984574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Q&amp;A</a:t>
            </a:r>
            <a:endParaRPr lang="es-ES" dirty="0"/>
          </a:p>
        </p:txBody>
      </p:sp>
    </p:spTree>
    <p:extLst>
      <p:ext uri="{BB962C8B-B14F-4D97-AF65-F5344CB8AC3E}">
        <p14:creationId xmlns:p14="http://schemas.microsoft.com/office/powerpoint/2010/main" val="223186745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6086475"/>
            <a:ext cx="12192000" cy="77152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Marcador de posición de imagen 6"/>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766916" y="575464"/>
            <a:ext cx="2428568" cy="2428568"/>
          </a:xfrm>
        </p:spPr>
      </p:pic>
      <p:sp>
        <p:nvSpPr>
          <p:cNvPr id="2" name="Título 1"/>
          <p:cNvSpPr>
            <a:spLocks noGrp="1"/>
          </p:cNvSpPr>
          <p:nvPr>
            <p:ph type="title"/>
          </p:nvPr>
        </p:nvSpPr>
        <p:spPr>
          <a:xfrm>
            <a:off x="3726425" y="559777"/>
            <a:ext cx="8023123" cy="1687965"/>
          </a:xfrm>
        </p:spPr>
        <p:txBody>
          <a:bodyPr/>
          <a:lstStyle/>
          <a:p>
            <a:r>
              <a:rPr lang="en-US" dirty="0" smtClean="0"/>
              <a:t>Alberto Pascual</a:t>
            </a:r>
            <a:endParaRPr lang="es-ES" dirty="0"/>
          </a:p>
        </p:txBody>
      </p:sp>
      <p:sp>
        <p:nvSpPr>
          <p:cNvPr id="17" name="Marcador de texto 16"/>
          <p:cNvSpPr>
            <a:spLocks noGrp="1"/>
          </p:cNvSpPr>
          <p:nvPr>
            <p:ph type="body" sz="quarter" idx="14"/>
          </p:nvPr>
        </p:nvSpPr>
        <p:spPr>
          <a:xfrm>
            <a:off x="3726323" y="1920445"/>
            <a:ext cx="8023225" cy="414338"/>
          </a:xfrm>
        </p:spPr>
        <p:txBody>
          <a:bodyPr>
            <a:normAutofit fontScale="92500" lnSpcReduction="10000"/>
          </a:bodyPr>
          <a:lstStyle/>
          <a:p>
            <a:r>
              <a:rPr lang="en-US" dirty="0" smtClean="0"/>
              <a:t>Microsoft</a:t>
            </a:r>
            <a:endParaRPr lang="es-ES" dirty="0"/>
          </a:p>
        </p:txBody>
      </p:sp>
      <p:sp>
        <p:nvSpPr>
          <p:cNvPr id="19" name="Marcador de texto 18"/>
          <p:cNvSpPr>
            <a:spLocks noGrp="1"/>
          </p:cNvSpPr>
          <p:nvPr>
            <p:ph type="body" sz="quarter" idx="16"/>
          </p:nvPr>
        </p:nvSpPr>
        <p:spPr>
          <a:xfrm>
            <a:off x="3504199" y="6265068"/>
            <a:ext cx="5442393" cy="414338"/>
          </a:xfrm>
        </p:spPr>
        <p:txBody>
          <a:bodyPr>
            <a:normAutofit fontScale="92500" lnSpcReduction="10000"/>
          </a:bodyPr>
          <a:lstStyle/>
          <a:p>
            <a:r>
              <a:rPr lang="en-US" b="1" dirty="0" smtClean="0"/>
              <a:t>http://blogs.technet.com/b/esexblog</a:t>
            </a:r>
            <a:endParaRPr lang="es-ES" b="1" dirty="0"/>
          </a:p>
        </p:txBody>
      </p:sp>
      <p:sp>
        <p:nvSpPr>
          <p:cNvPr id="21" name="Marcador de texto 20"/>
          <p:cNvSpPr>
            <a:spLocks noGrp="1"/>
          </p:cNvSpPr>
          <p:nvPr>
            <p:ph type="body" sz="quarter" idx="12"/>
          </p:nvPr>
        </p:nvSpPr>
        <p:spPr>
          <a:xfrm>
            <a:off x="3726424" y="2402776"/>
            <a:ext cx="8023225" cy="414338"/>
          </a:xfrm>
        </p:spPr>
        <p:txBody>
          <a:bodyPr>
            <a:normAutofit fontScale="92500" lnSpcReduction="10000"/>
          </a:bodyPr>
          <a:lstStyle/>
          <a:p>
            <a:r>
              <a:rPr lang="en-US" dirty="0" smtClean="0"/>
              <a:t>Exchange Support Engineer</a:t>
            </a:r>
            <a:endParaRPr lang="es-ES" dirty="0"/>
          </a:p>
        </p:txBody>
      </p:sp>
      <p:sp>
        <p:nvSpPr>
          <p:cNvPr id="15" name="Título 1"/>
          <p:cNvSpPr txBox="1">
            <a:spLocks/>
          </p:cNvSpPr>
          <p:nvPr/>
        </p:nvSpPr>
        <p:spPr>
          <a:xfrm>
            <a:off x="767018" y="3139453"/>
            <a:ext cx="8023123" cy="1687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baseline="0">
                <a:solidFill>
                  <a:schemeClr val="bg1"/>
                </a:solidFill>
                <a:latin typeface="Segoe UI Light" panose="020B0502040204020203" pitchFamily="34" charset="0"/>
                <a:ea typeface="+mj-ea"/>
                <a:cs typeface="Segoe UI Light" panose="020B0502040204020203" pitchFamily="34" charset="0"/>
              </a:defRPr>
            </a:lvl1pPr>
          </a:lstStyle>
          <a:p>
            <a:r>
              <a:rPr lang="en-US" dirty="0" smtClean="0"/>
              <a:t>Nacho Sánchez-Beato</a:t>
            </a:r>
            <a:endParaRPr lang="es-ES" dirty="0"/>
          </a:p>
        </p:txBody>
      </p:sp>
      <p:sp>
        <p:nvSpPr>
          <p:cNvPr id="22" name="Marcador de texto 16"/>
          <p:cNvSpPr>
            <a:spLocks noGrp="1"/>
          </p:cNvSpPr>
          <p:nvPr>
            <p:ph type="body" sz="quarter" idx="14"/>
          </p:nvPr>
        </p:nvSpPr>
        <p:spPr>
          <a:xfrm>
            <a:off x="766916" y="4500121"/>
            <a:ext cx="8023225" cy="414338"/>
          </a:xfrm>
        </p:spPr>
        <p:txBody>
          <a:bodyPr>
            <a:normAutofit fontScale="92500" lnSpcReduction="10000"/>
          </a:bodyPr>
          <a:lstStyle/>
          <a:p>
            <a:r>
              <a:rPr lang="en-US" dirty="0" smtClean="0"/>
              <a:t>Microsoft</a:t>
            </a:r>
            <a:endParaRPr lang="es-ES" dirty="0"/>
          </a:p>
        </p:txBody>
      </p:sp>
      <p:sp>
        <p:nvSpPr>
          <p:cNvPr id="23" name="Marcador de texto 20"/>
          <p:cNvSpPr>
            <a:spLocks noGrp="1"/>
          </p:cNvSpPr>
          <p:nvPr>
            <p:ph type="body" sz="quarter" idx="12"/>
          </p:nvPr>
        </p:nvSpPr>
        <p:spPr>
          <a:xfrm>
            <a:off x="767017" y="4982452"/>
            <a:ext cx="8023225" cy="414338"/>
          </a:xfrm>
        </p:spPr>
        <p:txBody>
          <a:bodyPr>
            <a:normAutofit fontScale="92500" lnSpcReduction="10000"/>
          </a:bodyPr>
          <a:lstStyle/>
          <a:p>
            <a:r>
              <a:rPr lang="en-US" dirty="0" smtClean="0"/>
              <a:t>Exchange Support Escalation Engineer</a:t>
            </a:r>
            <a:endParaRPr lang="es-ES" dirty="0"/>
          </a:p>
        </p:txBody>
      </p:sp>
      <p:pic>
        <p:nvPicPr>
          <p:cNvPr id="24" name="Marcador de posición de 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0382" y="3279204"/>
            <a:ext cx="2316253" cy="2458065"/>
          </a:xfrm>
          <a:prstGeom prst="ellipse">
            <a:avLst/>
          </a:prstGeom>
        </p:spPr>
      </p:pic>
      <p:pic>
        <p:nvPicPr>
          <p:cNvPr id="3" name="Picture 2"/>
          <p:cNvPicPr>
            <a:picLocks noChangeAspect="1"/>
          </p:cNvPicPr>
          <p:nvPr/>
        </p:nvPicPr>
        <p:blipFill>
          <a:blip r:embed="rId4"/>
          <a:stretch>
            <a:fillRect/>
          </a:stretch>
        </p:blipFill>
        <p:spPr>
          <a:xfrm>
            <a:off x="120590" y="6141896"/>
            <a:ext cx="2372444" cy="660681"/>
          </a:xfrm>
          <a:prstGeom prst="rect">
            <a:avLst/>
          </a:prstGeom>
        </p:spPr>
      </p:pic>
    </p:spTree>
    <p:extLst>
      <p:ext uri="{BB962C8B-B14F-4D97-AF65-F5344CB8AC3E}">
        <p14:creationId xmlns:p14="http://schemas.microsoft.com/office/powerpoint/2010/main" val="5980475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6946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6086475"/>
            <a:ext cx="12192000" cy="77152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Marcador de posición de imagen 6"/>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766916" y="575464"/>
            <a:ext cx="2428568" cy="2428568"/>
          </a:xfrm>
        </p:spPr>
      </p:pic>
      <p:sp>
        <p:nvSpPr>
          <p:cNvPr id="2" name="Título 1"/>
          <p:cNvSpPr>
            <a:spLocks noGrp="1"/>
          </p:cNvSpPr>
          <p:nvPr>
            <p:ph type="title"/>
          </p:nvPr>
        </p:nvSpPr>
        <p:spPr>
          <a:xfrm>
            <a:off x="3726425" y="559777"/>
            <a:ext cx="8023123" cy="1687965"/>
          </a:xfrm>
        </p:spPr>
        <p:txBody>
          <a:bodyPr/>
          <a:lstStyle/>
          <a:p>
            <a:r>
              <a:rPr lang="en-US" dirty="0" smtClean="0"/>
              <a:t>Alberto Pascual</a:t>
            </a:r>
            <a:endParaRPr lang="es-ES" dirty="0"/>
          </a:p>
        </p:txBody>
      </p:sp>
      <p:sp>
        <p:nvSpPr>
          <p:cNvPr id="17" name="Marcador de texto 16"/>
          <p:cNvSpPr>
            <a:spLocks noGrp="1"/>
          </p:cNvSpPr>
          <p:nvPr>
            <p:ph type="body" sz="quarter" idx="14"/>
          </p:nvPr>
        </p:nvSpPr>
        <p:spPr>
          <a:xfrm>
            <a:off x="3726323" y="1920445"/>
            <a:ext cx="8023225" cy="414338"/>
          </a:xfrm>
        </p:spPr>
        <p:txBody>
          <a:bodyPr>
            <a:normAutofit fontScale="92500" lnSpcReduction="10000"/>
          </a:bodyPr>
          <a:lstStyle/>
          <a:p>
            <a:r>
              <a:rPr lang="en-US" dirty="0" smtClean="0"/>
              <a:t>Microsoft</a:t>
            </a:r>
            <a:endParaRPr lang="es-ES" dirty="0"/>
          </a:p>
        </p:txBody>
      </p:sp>
      <p:sp>
        <p:nvSpPr>
          <p:cNvPr id="19" name="Marcador de texto 18"/>
          <p:cNvSpPr>
            <a:spLocks noGrp="1"/>
          </p:cNvSpPr>
          <p:nvPr>
            <p:ph type="body" sz="quarter" idx="16"/>
          </p:nvPr>
        </p:nvSpPr>
        <p:spPr>
          <a:xfrm>
            <a:off x="3504199" y="6265068"/>
            <a:ext cx="5442393" cy="414338"/>
          </a:xfrm>
        </p:spPr>
        <p:txBody>
          <a:bodyPr>
            <a:normAutofit fontScale="92500" lnSpcReduction="10000"/>
          </a:bodyPr>
          <a:lstStyle/>
          <a:p>
            <a:r>
              <a:rPr lang="en-US" b="1" dirty="0" smtClean="0"/>
              <a:t>http://blogs.technet.com/b/esexblog</a:t>
            </a:r>
            <a:endParaRPr lang="es-ES" b="1" dirty="0"/>
          </a:p>
        </p:txBody>
      </p:sp>
      <p:sp>
        <p:nvSpPr>
          <p:cNvPr id="21" name="Marcador de texto 20"/>
          <p:cNvSpPr>
            <a:spLocks noGrp="1"/>
          </p:cNvSpPr>
          <p:nvPr>
            <p:ph type="body" sz="quarter" idx="12"/>
          </p:nvPr>
        </p:nvSpPr>
        <p:spPr>
          <a:xfrm>
            <a:off x="3726424" y="2402776"/>
            <a:ext cx="8023225" cy="414338"/>
          </a:xfrm>
        </p:spPr>
        <p:txBody>
          <a:bodyPr>
            <a:normAutofit fontScale="92500" lnSpcReduction="10000"/>
          </a:bodyPr>
          <a:lstStyle/>
          <a:p>
            <a:r>
              <a:rPr lang="en-US" dirty="0" smtClean="0"/>
              <a:t>Exchange Support Engineer</a:t>
            </a:r>
            <a:endParaRPr lang="es-ES" dirty="0"/>
          </a:p>
        </p:txBody>
      </p:sp>
      <p:sp>
        <p:nvSpPr>
          <p:cNvPr id="15" name="Título 1"/>
          <p:cNvSpPr txBox="1">
            <a:spLocks/>
          </p:cNvSpPr>
          <p:nvPr/>
        </p:nvSpPr>
        <p:spPr>
          <a:xfrm>
            <a:off x="767018" y="3139453"/>
            <a:ext cx="8023123" cy="1687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baseline="0">
                <a:solidFill>
                  <a:schemeClr val="bg1"/>
                </a:solidFill>
                <a:latin typeface="Segoe UI Light" panose="020B0502040204020203" pitchFamily="34" charset="0"/>
                <a:ea typeface="+mj-ea"/>
                <a:cs typeface="Segoe UI Light" panose="020B0502040204020203" pitchFamily="34" charset="0"/>
              </a:defRPr>
            </a:lvl1pPr>
          </a:lstStyle>
          <a:p>
            <a:r>
              <a:rPr lang="en-US" dirty="0" smtClean="0"/>
              <a:t>Nacho Sánchez-Beato</a:t>
            </a:r>
            <a:endParaRPr lang="es-ES" dirty="0"/>
          </a:p>
        </p:txBody>
      </p:sp>
      <p:sp>
        <p:nvSpPr>
          <p:cNvPr id="22" name="Marcador de texto 16"/>
          <p:cNvSpPr>
            <a:spLocks noGrp="1"/>
          </p:cNvSpPr>
          <p:nvPr>
            <p:ph type="body" sz="quarter" idx="14"/>
          </p:nvPr>
        </p:nvSpPr>
        <p:spPr>
          <a:xfrm>
            <a:off x="766916" y="4500121"/>
            <a:ext cx="8023225" cy="414338"/>
          </a:xfrm>
        </p:spPr>
        <p:txBody>
          <a:bodyPr>
            <a:normAutofit fontScale="92500" lnSpcReduction="10000"/>
          </a:bodyPr>
          <a:lstStyle/>
          <a:p>
            <a:r>
              <a:rPr lang="en-US" dirty="0" smtClean="0"/>
              <a:t>Microsoft</a:t>
            </a:r>
            <a:endParaRPr lang="es-ES" dirty="0"/>
          </a:p>
        </p:txBody>
      </p:sp>
      <p:sp>
        <p:nvSpPr>
          <p:cNvPr id="23" name="Marcador de texto 20"/>
          <p:cNvSpPr>
            <a:spLocks noGrp="1"/>
          </p:cNvSpPr>
          <p:nvPr>
            <p:ph type="body" sz="quarter" idx="12"/>
          </p:nvPr>
        </p:nvSpPr>
        <p:spPr>
          <a:xfrm>
            <a:off x="767017" y="4982452"/>
            <a:ext cx="8023225" cy="414338"/>
          </a:xfrm>
        </p:spPr>
        <p:txBody>
          <a:bodyPr>
            <a:normAutofit fontScale="92500" lnSpcReduction="10000"/>
          </a:bodyPr>
          <a:lstStyle/>
          <a:p>
            <a:r>
              <a:rPr lang="en-US" dirty="0" smtClean="0"/>
              <a:t>Exchange Support Escalation Engineer</a:t>
            </a:r>
            <a:endParaRPr lang="es-ES" dirty="0"/>
          </a:p>
        </p:txBody>
      </p:sp>
      <p:pic>
        <p:nvPicPr>
          <p:cNvPr id="24" name="Marcador de posición de 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0382" y="3279204"/>
            <a:ext cx="2316253" cy="2458065"/>
          </a:xfrm>
          <a:prstGeom prst="ellipse">
            <a:avLst/>
          </a:prstGeom>
        </p:spPr>
      </p:pic>
      <p:pic>
        <p:nvPicPr>
          <p:cNvPr id="3" name="Picture 2"/>
          <p:cNvPicPr>
            <a:picLocks noChangeAspect="1"/>
          </p:cNvPicPr>
          <p:nvPr/>
        </p:nvPicPr>
        <p:blipFill>
          <a:blip r:embed="rId4"/>
          <a:stretch>
            <a:fillRect/>
          </a:stretch>
        </p:blipFill>
        <p:spPr>
          <a:xfrm>
            <a:off x="120590" y="6141896"/>
            <a:ext cx="2372444" cy="660681"/>
          </a:xfrm>
          <a:prstGeom prst="rect">
            <a:avLst/>
          </a:prstGeom>
        </p:spPr>
      </p:pic>
    </p:spTree>
    <p:extLst>
      <p:ext uri="{BB962C8B-B14F-4D97-AF65-F5344CB8AC3E}">
        <p14:creationId xmlns:p14="http://schemas.microsoft.com/office/powerpoint/2010/main" val="2931009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Meet</a:t>
            </a:r>
            <a:r>
              <a:rPr lang="es-ES" dirty="0" smtClean="0"/>
              <a:t> </a:t>
            </a:r>
            <a:r>
              <a:rPr lang="es-ES" dirty="0" smtClean="0"/>
              <a:t>Exchange </a:t>
            </a:r>
            <a:r>
              <a:rPr lang="es-ES" dirty="0" smtClean="0"/>
              <a:t>2016</a:t>
            </a:r>
            <a:r>
              <a:rPr lang="es-ES" dirty="0" smtClean="0"/>
              <a:t/>
            </a:r>
            <a:br>
              <a:rPr lang="es-ES" dirty="0" smtClean="0"/>
            </a:br>
            <a:r>
              <a:rPr lang="es-ES" dirty="0" smtClean="0"/>
              <a:t>&amp;</a:t>
            </a:r>
            <a:r>
              <a:rPr lang="es-ES" dirty="0" smtClean="0"/>
              <a:t/>
            </a:r>
            <a:br>
              <a:rPr lang="es-ES" dirty="0" smtClean="0"/>
            </a:br>
            <a:r>
              <a:rPr lang="es-ES" dirty="0" smtClean="0"/>
              <a:t>Exchange </a:t>
            </a:r>
            <a:r>
              <a:rPr lang="es-ES" dirty="0" err="1" smtClean="0"/>
              <a:t>on</a:t>
            </a:r>
            <a:r>
              <a:rPr lang="es-ES" dirty="0" smtClean="0"/>
              <a:t> </a:t>
            </a:r>
            <a:r>
              <a:rPr lang="es-ES" dirty="0" err="1" smtClean="0"/>
              <a:t>IaaS</a:t>
            </a:r>
            <a:endParaRPr lang="es-ES" dirty="0"/>
          </a:p>
        </p:txBody>
      </p:sp>
    </p:spTree>
    <p:extLst>
      <p:ext uri="{BB962C8B-B14F-4D97-AF65-F5344CB8AC3E}">
        <p14:creationId xmlns:p14="http://schemas.microsoft.com/office/powerpoint/2010/main" val="15619368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0" y="999709"/>
            <a:ext cx="9860673" cy="2264406"/>
          </a:xfrm>
        </p:spPr>
        <p:txBody>
          <a:bodyPr vert="horz" lIns="358570" tIns="45720" rIns="91440" bIns="45720" rtlCol="0">
            <a:normAutofit fontScale="92500" lnSpcReduction="20000"/>
          </a:bodyPr>
          <a:lstStyle/>
          <a:p>
            <a:pPr marL="0" indent="0">
              <a:spcAft>
                <a:spcPts val="588"/>
              </a:spcAft>
              <a:buClr>
                <a:schemeClr val="accent1"/>
              </a:buClr>
              <a:buSzPct val="70000"/>
              <a:buNone/>
              <a:defRPr/>
            </a:pPr>
            <a:r>
              <a:rPr lang="en-US" sz="2353" dirty="0">
                <a:solidFill>
                  <a:schemeClr val="tx1">
                    <a:lumMod val="65000"/>
                    <a:lumOff val="35000"/>
                  </a:schemeClr>
                </a:solidFill>
                <a:latin typeface="Segoe UI Light" panose="020B0502040204020203" pitchFamily="34" charset="0"/>
                <a:cs typeface="Segoe UI Light" panose="020B0502040204020203" pitchFamily="34" charset="0"/>
              </a:rPr>
              <a:t>Dates and features are subject to change</a:t>
            </a:r>
          </a:p>
          <a:p>
            <a:pPr marL="0" indent="0">
              <a:spcAft>
                <a:spcPts val="588"/>
              </a:spcAft>
              <a:buClr>
                <a:schemeClr val="accent1"/>
              </a:buClr>
              <a:buSzPct val="70000"/>
              <a:buNone/>
              <a:defRPr/>
            </a:pPr>
            <a:r>
              <a:rPr lang="en-US" sz="2353" dirty="0">
                <a:solidFill>
                  <a:schemeClr val="tx1">
                    <a:lumMod val="65000"/>
                    <a:lumOff val="35000"/>
                  </a:schemeClr>
                </a:solidFill>
                <a:latin typeface="Segoe UI Light" panose="020B0502040204020203" pitchFamily="34" charset="0"/>
                <a:cs typeface="Segoe UI Light" panose="020B0502040204020203" pitchFamily="34" charset="0"/>
              </a:rPr>
              <a:t>Pricing of new capabilities is yet to be determined</a:t>
            </a:r>
          </a:p>
          <a:p>
            <a:pPr marL="0" indent="0">
              <a:spcAft>
                <a:spcPts val="588"/>
              </a:spcAft>
              <a:buClr>
                <a:schemeClr val="accent1"/>
              </a:buClr>
              <a:buSzPct val="70000"/>
              <a:buNone/>
              <a:defRPr/>
            </a:pPr>
            <a:r>
              <a:rPr lang="en-US" sz="2353" dirty="0">
                <a:solidFill>
                  <a:schemeClr val="tx1">
                    <a:lumMod val="65000"/>
                    <a:lumOff val="35000"/>
                  </a:schemeClr>
                </a:solidFill>
                <a:latin typeface="Segoe UI Light" panose="020B0502040204020203" pitchFamily="34" charset="0"/>
                <a:cs typeface="Segoe UI Light" panose="020B0502040204020203" pitchFamily="34" charset="0"/>
              </a:rPr>
              <a:t>Screenshots enlarged to show texture</a:t>
            </a:r>
          </a:p>
          <a:p>
            <a:pPr marL="0" indent="0">
              <a:spcAft>
                <a:spcPts val="588"/>
              </a:spcAft>
              <a:buClr>
                <a:schemeClr val="accent1"/>
              </a:buClr>
              <a:buSzPct val="70000"/>
              <a:buNone/>
              <a:defRPr/>
            </a:pPr>
            <a:r>
              <a:rPr lang="en-US" sz="2353" dirty="0">
                <a:solidFill>
                  <a:schemeClr val="tx1">
                    <a:lumMod val="65000"/>
                    <a:lumOff val="35000"/>
                  </a:schemeClr>
                </a:solidFill>
                <a:latin typeface="Segoe UI Light" panose="020B0502040204020203" pitchFamily="34" charset="0"/>
                <a:cs typeface="Segoe UI Light" panose="020B0502040204020203" pitchFamily="34" charset="0"/>
              </a:rPr>
              <a:t>Professional </a:t>
            </a:r>
            <a:r>
              <a:rPr lang="en-US" sz="2353" dirty="0" err="1">
                <a:solidFill>
                  <a:schemeClr val="tx1">
                    <a:lumMod val="65000"/>
                    <a:lumOff val="35000"/>
                  </a:schemeClr>
                </a:solidFill>
                <a:latin typeface="Segoe UI Light" panose="020B0502040204020203" pitchFamily="34" charset="0"/>
                <a:cs typeface="Segoe UI Light" panose="020B0502040204020203" pitchFamily="34" charset="0"/>
              </a:rPr>
              <a:t>demoer</a:t>
            </a:r>
            <a:r>
              <a:rPr lang="en-US" sz="2353" dirty="0">
                <a:solidFill>
                  <a:schemeClr val="tx1">
                    <a:lumMod val="65000"/>
                    <a:lumOff val="35000"/>
                  </a:schemeClr>
                </a:solidFill>
                <a:latin typeface="Segoe UI Light" panose="020B0502040204020203" pitchFamily="34" charset="0"/>
                <a:cs typeface="Segoe UI Light" panose="020B0502040204020203" pitchFamily="34" charset="0"/>
              </a:rPr>
              <a:t> on closed course</a:t>
            </a:r>
          </a:p>
          <a:p>
            <a:pPr marL="0" indent="0">
              <a:spcAft>
                <a:spcPts val="588"/>
              </a:spcAft>
              <a:buClr>
                <a:schemeClr val="accent1"/>
              </a:buClr>
              <a:buSzPct val="70000"/>
              <a:buNone/>
              <a:defRPr/>
            </a:pPr>
            <a:r>
              <a:rPr lang="en-US" sz="2353" dirty="0">
                <a:solidFill>
                  <a:schemeClr val="tx1">
                    <a:lumMod val="65000"/>
                    <a:lumOff val="35000"/>
                  </a:schemeClr>
                </a:solidFill>
                <a:latin typeface="Segoe UI Light" panose="020B0502040204020203" pitchFamily="34" charset="0"/>
                <a:cs typeface="Segoe UI Light" panose="020B0502040204020203" pitchFamily="34" charset="0"/>
              </a:rPr>
              <a:t>Use only as directed</a:t>
            </a:r>
          </a:p>
          <a:p>
            <a:pPr marL="0" indent="0">
              <a:spcAft>
                <a:spcPts val="588"/>
              </a:spcAft>
              <a:buClr>
                <a:schemeClr val="accent1"/>
              </a:buClr>
              <a:buSzPct val="70000"/>
              <a:buNone/>
              <a:defRPr/>
            </a:pPr>
            <a:endParaRPr lang="en-US" sz="2353" dirty="0">
              <a:solidFill>
                <a:schemeClr val="bg2"/>
              </a:solidFill>
              <a:latin typeface="Segoe UI Light" panose="020B0502040204020203" pitchFamily="34" charset="0"/>
              <a:cs typeface="Segoe UI Light" panose="020B0502040204020203" pitchFamily="34" charset="0"/>
            </a:endParaRPr>
          </a:p>
          <a:p>
            <a:pPr marL="0" indent="0">
              <a:spcAft>
                <a:spcPts val="588"/>
              </a:spcAft>
              <a:buClr>
                <a:schemeClr val="accent1"/>
              </a:buClr>
              <a:buSzPct val="70000"/>
              <a:buNone/>
              <a:defRPr/>
            </a:pPr>
            <a:endParaRPr lang="en-US" sz="2353" dirty="0">
              <a:solidFill>
                <a:schemeClr val="bg2"/>
              </a:solidFill>
              <a:latin typeface="Segoe UI Light" panose="020B0502040204020203" pitchFamily="34" charset="0"/>
              <a:cs typeface="Segoe UI Light" panose="020B0502040204020203" pitchFamily="34" charset="0"/>
            </a:endParaRPr>
          </a:p>
        </p:txBody>
      </p:sp>
      <p:sp>
        <p:nvSpPr>
          <p:cNvPr id="6" name="TextBox 5"/>
          <p:cNvSpPr txBox="1">
            <a:spLocks noChangeArrowheads="1"/>
          </p:cNvSpPr>
          <p:nvPr/>
        </p:nvSpPr>
        <p:spPr bwMode="auto">
          <a:xfrm>
            <a:off x="1" y="4400127"/>
            <a:ext cx="10738828" cy="1792798"/>
          </a:xfrm>
          <a:prstGeom prst="rect">
            <a:avLst/>
          </a:prstGeom>
          <a:noFill/>
          <a:ln w="9525" cap="flat" cmpd="sng" algn="ctr">
            <a:noFill/>
            <a:prstDash val="solid"/>
            <a:miter lim="800000"/>
            <a:headEnd type="none" w="med" len="med"/>
            <a:tailEnd type="none" w="med" len="med"/>
          </a:ln>
          <a:effectLst/>
        </p:spPr>
        <p:txBody>
          <a:bodyPr wrap="square" lIns="358570">
            <a:spAutoFit/>
          </a:bodyPr>
          <a:lstStyle/>
          <a:p>
            <a:pPr eaLnBrk="0" hangingPunct="0">
              <a:lnSpc>
                <a:spcPct val="85000"/>
              </a:lnSpc>
              <a:buClr>
                <a:srgbClr val="EB3C00"/>
              </a:buClr>
              <a:buFont typeface="Wingdings" pitchFamily="2" charset="2"/>
              <a:buNone/>
              <a:defRPr/>
            </a:pPr>
            <a:r>
              <a:rPr lang="en-US" sz="1000" dirty="0">
                <a:solidFill>
                  <a:srgbClr val="000000">
                    <a:lumMod val="65000"/>
                    <a:lumOff val="35000"/>
                  </a:srgbClr>
                </a:solidFill>
                <a:cs typeface="Segoe UI Light" panose="020B0502040204020203" pitchFamily="34" charset="0"/>
              </a:rPr>
              <a:t>Disclaimer</a:t>
            </a:r>
          </a:p>
          <a:p>
            <a:pPr eaLnBrk="0" hangingPunct="0">
              <a:lnSpc>
                <a:spcPct val="85000"/>
              </a:lnSpc>
              <a:buClr>
                <a:srgbClr val="EB3C00"/>
              </a:buClr>
              <a:buFont typeface="Wingdings" pitchFamily="2" charset="2"/>
              <a:buNone/>
              <a:defRPr/>
            </a:pPr>
            <a:r>
              <a:rPr lang="en-US" sz="1000" dirty="0">
                <a:solidFill>
                  <a:srgbClr val="000000">
                    <a:lumMod val="65000"/>
                    <a:lumOff val="35000"/>
                  </a:srgbClr>
                </a:solidFill>
                <a:cs typeface="Segoe UI Light" panose="020B0502040204020203" pitchFamily="34" charset="0"/>
              </a:rPr>
              <a:t>This presentation contains preliminary information that may be changed substantially prior to final commercial release of the software described herein.</a:t>
            </a:r>
            <a:br>
              <a:rPr lang="en-US" sz="1000" dirty="0">
                <a:solidFill>
                  <a:srgbClr val="000000">
                    <a:lumMod val="65000"/>
                    <a:lumOff val="35000"/>
                  </a:srgbClr>
                </a:solidFill>
                <a:cs typeface="Segoe UI Light" panose="020B0502040204020203" pitchFamily="34" charset="0"/>
              </a:rPr>
            </a:br>
            <a:r>
              <a:rPr lang="en-US" sz="1000" dirty="0">
                <a:solidFill>
                  <a:srgbClr val="000000">
                    <a:lumMod val="65000"/>
                    <a:lumOff val="35000"/>
                  </a:srgbClr>
                </a:solidFill>
                <a:cs typeface="Segoe UI Light" panose="020B0502040204020203" pitchFamily="34" charset="0"/>
              </a:rPr>
              <a:t/>
            </a:r>
            <a:br>
              <a:rPr lang="en-US" sz="1000" dirty="0">
                <a:solidFill>
                  <a:srgbClr val="000000">
                    <a:lumMod val="65000"/>
                    <a:lumOff val="35000"/>
                  </a:srgbClr>
                </a:solidFill>
                <a:cs typeface="Segoe UI Light" panose="020B0502040204020203" pitchFamily="34" charset="0"/>
              </a:rPr>
            </a:br>
            <a:r>
              <a:rPr lang="en-US" sz="1000" dirty="0">
                <a:solidFill>
                  <a:srgbClr val="000000">
                    <a:lumMod val="65000"/>
                    <a:lumOff val="35000"/>
                  </a:srgbClr>
                </a:solidFill>
                <a:cs typeface="Segoe UI Light" panose="020B0502040204020203" pitchFamily="34" charset="0"/>
              </a:rPr>
              <a:t>The information contained in this presentation represents the current view of Microsoft Corporation on the issues discussed as of the date of the presentation.  Because Microsoft must respond to changing market conditions, it should not be interpreted to be a commitment on the part of Microsoft, and Microsoft cannot guarantee the accuracy of any information presented after the date of the presentation.</a:t>
            </a:r>
            <a:br>
              <a:rPr lang="en-US" sz="1000" dirty="0">
                <a:solidFill>
                  <a:srgbClr val="000000">
                    <a:lumMod val="65000"/>
                    <a:lumOff val="35000"/>
                  </a:srgbClr>
                </a:solidFill>
                <a:cs typeface="Segoe UI Light" panose="020B0502040204020203" pitchFamily="34" charset="0"/>
              </a:rPr>
            </a:br>
            <a:r>
              <a:rPr lang="en-US" sz="1000" dirty="0">
                <a:solidFill>
                  <a:srgbClr val="000000">
                    <a:lumMod val="65000"/>
                    <a:lumOff val="35000"/>
                  </a:srgbClr>
                </a:solidFill>
                <a:cs typeface="Segoe UI Light" panose="020B0502040204020203" pitchFamily="34" charset="0"/>
              </a:rPr>
              <a:t/>
            </a:r>
            <a:br>
              <a:rPr lang="en-US" sz="1000" dirty="0">
                <a:solidFill>
                  <a:srgbClr val="000000">
                    <a:lumMod val="65000"/>
                    <a:lumOff val="35000"/>
                  </a:srgbClr>
                </a:solidFill>
                <a:cs typeface="Segoe UI Light" panose="020B0502040204020203" pitchFamily="34" charset="0"/>
              </a:rPr>
            </a:br>
            <a:r>
              <a:rPr lang="en-US" sz="1000" dirty="0">
                <a:solidFill>
                  <a:srgbClr val="000000">
                    <a:lumMod val="65000"/>
                    <a:lumOff val="35000"/>
                  </a:srgbClr>
                </a:solidFill>
                <a:cs typeface="Segoe UI Light" panose="020B0502040204020203" pitchFamily="34" charset="0"/>
              </a:rPr>
              <a:t>This presentation is for informational purposes only.  MICROSOFT MAKES NO WARRANTIES, EXPRESS, IMPLIED OR STATUTORY, AS TO THE INFORMATION IN THIS PRESENTATION.</a:t>
            </a:r>
            <a:br>
              <a:rPr lang="en-US" sz="1000" dirty="0">
                <a:solidFill>
                  <a:srgbClr val="000000">
                    <a:lumMod val="65000"/>
                    <a:lumOff val="35000"/>
                  </a:srgbClr>
                </a:solidFill>
                <a:cs typeface="Segoe UI Light" panose="020B0502040204020203" pitchFamily="34" charset="0"/>
              </a:rPr>
            </a:br>
            <a:r>
              <a:rPr lang="en-US" sz="1000" dirty="0">
                <a:solidFill>
                  <a:srgbClr val="000000">
                    <a:lumMod val="65000"/>
                    <a:lumOff val="35000"/>
                  </a:srgbClr>
                </a:solidFill>
                <a:cs typeface="Segoe UI Light" panose="020B0502040204020203" pitchFamily="34" charset="0"/>
              </a:rPr>
              <a:t/>
            </a:r>
            <a:br>
              <a:rPr lang="en-US" sz="1000" dirty="0">
                <a:solidFill>
                  <a:srgbClr val="000000">
                    <a:lumMod val="65000"/>
                    <a:lumOff val="35000"/>
                  </a:srgbClr>
                </a:solidFill>
                <a:cs typeface="Segoe UI Light" panose="020B0502040204020203" pitchFamily="34" charset="0"/>
              </a:rPr>
            </a:br>
            <a:r>
              <a:rPr lang="en-US" sz="1000" dirty="0">
                <a:solidFill>
                  <a:srgbClr val="000000">
                    <a:lumMod val="65000"/>
                    <a:lumOff val="35000"/>
                  </a:srgbClr>
                </a:solidFill>
                <a:cs typeface="Segoe UI Light" panose="020B0502040204020203" pitchFamily="34" charset="0"/>
              </a:rPr>
              <a:t>Microsoft may have patents, patent applications, trademarks, copyrights, or other intellectual property rights covering subject matter in this presentation.  Except as expressly provided in any written license agreement from Microsoft, the furnishing of this information does not give you any license to these patents, trademarks, copyrights, or other intellectual property.</a:t>
            </a:r>
            <a:br>
              <a:rPr lang="en-US" sz="1000" dirty="0">
                <a:solidFill>
                  <a:srgbClr val="000000">
                    <a:lumMod val="65000"/>
                    <a:lumOff val="35000"/>
                  </a:srgbClr>
                </a:solidFill>
                <a:cs typeface="Segoe UI Light" panose="020B0502040204020203" pitchFamily="34" charset="0"/>
              </a:rPr>
            </a:br>
            <a:r>
              <a:rPr lang="en-US" sz="1000" dirty="0">
                <a:solidFill>
                  <a:srgbClr val="000000">
                    <a:lumMod val="65000"/>
                    <a:lumOff val="35000"/>
                  </a:srgbClr>
                </a:solidFill>
                <a:cs typeface="Segoe UI Light" panose="020B0502040204020203" pitchFamily="34" charset="0"/>
              </a:rPr>
              <a:t/>
            </a:r>
            <a:br>
              <a:rPr lang="en-US" sz="1000" dirty="0">
                <a:solidFill>
                  <a:srgbClr val="000000">
                    <a:lumMod val="65000"/>
                    <a:lumOff val="35000"/>
                  </a:srgbClr>
                </a:solidFill>
                <a:cs typeface="Segoe UI Light" panose="020B0502040204020203" pitchFamily="34" charset="0"/>
              </a:rPr>
            </a:br>
            <a:r>
              <a:rPr lang="en-US" sz="1000" dirty="0">
                <a:solidFill>
                  <a:srgbClr val="000000">
                    <a:lumMod val="65000"/>
                    <a:lumOff val="35000"/>
                  </a:srgbClr>
                </a:solidFill>
                <a:cs typeface="Segoe UI Light" panose="020B0502040204020203" pitchFamily="34" charset="0"/>
              </a:rPr>
              <a:t>© 2015 Microsoft Corporation.  All rights reserved.</a:t>
            </a:r>
          </a:p>
        </p:txBody>
      </p:sp>
      <p:sp>
        <p:nvSpPr>
          <p:cNvPr id="5" name="Rectangle 4"/>
          <p:cNvSpPr/>
          <p:nvPr/>
        </p:nvSpPr>
        <p:spPr bwMode="auto">
          <a:xfrm>
            <a:off x="2454" y="487"/>
            <a:ext cx="12184644" cy="999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45681" rIns="45681" bIns="182781" numCol="1" spcCol="0" rtlCol="0" fromWordArt="0" anchor="ctr" anchorCtr="0" forceAA="0" compatLnSpc="1">
            <a:prstTxWarp prst="textNoShape">
              <a:avLst/>
            </a:prstTxWarp>
            <a:noAutofit/>
          </a:bodyPr>
          <a:lstStyle/>
          <a:p>
            <a:r>
              <a:rPr lang="en-US" sz="3921" spc="-69" dirty="0">
                <a:solidFill>
                  <a:srgbClr val="797A7D"/>
                </a:solidFill>
                <a:latin typeface="Segoe UI Light" panose="020B0502040204020203" pitchFamily="34" charset="0"/>
                <a:cs typeface="Segoe UI Light" panose="020B0502040204020203" pitchFamily="34" charset="0"/>
              </a:rPr>
              <a:t>Caveats</a:t>
            </a:r>
            <a:endParaRPr lang="en-US" sz="3921" spc="-151" dirty="0">
              <a:solidFill>
                <a:srgbClr val="797A7D"/>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968059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0" y="869796"/>
            <a:ext cx="6096000" cy="5096106"/>
          </a:xfrm>
        </p:spPr>
        <p:txBody>
          <a:bodyPr/>
          <a:lstStyle/>
          <a:p>
            <a:r>
              <a:rPr lang="es-ES" dirty="0" err="1" smtClean="0"/>
              <a:t>Meet</a:t>
            </a:r>
            <a:r>
              <a:rPr lang="es-ES" dirty="0" smtClean="0"/>
              <a:t> Exchange 16</a:t>
            </a:r>
            <a:endParaRPr lang="es-ES" dirty="0"/>
          </a:p>
        </p:txBody>
      </p:sp>
      <p:sp>
        <p:nvSpPr>
          <p:cNvPr id="2" name="Picture Placeholder 1"/>
          <p:cNvSpPr>
            <a:spLocks noGrp="1"/>
          </p:cNvSpPr>
          <p:nvPr>
            <p:ph type="pic" sz="quarter" idx="10"/>
          </p:nvPr>
        </p:nvSpPr>
        <p:spPr/>
      </p:sp>
      <p:pic>
        <p:nvPicPr>
          <p:cNvPr id="4" name="Picture 3"/>
          <p:cNvPicPr>
            <a:picLocks noChangeAspect="1"/>
          </p:cNvPicPr>
          <p:nvPr/>
        </p:nvPicPr>
        <p:blipFill rotWithShape="1">
          <a:blip r:embed="rId2"/>
          <a:srcRect l="36571"/>
          <a:stretch/>
        </p:blipFill>
        <p:spPr>
          <a:xfrm>
            <a:off x="6098874" y="0"/>
            <a:ext cx="6093125" cy="6858000"/>
          </a:xfrm>
          <a:prstGeom prst="rect">
            <a:avLst/>
          </a:prstGeom>
        </p:spPr>
      </p:pic>
    </p:spTree>
    <p:extLst>
      <p:ext uri="{BB962C8B-B14F-4D97-AF65-F5344CB8AC3E}">
        <p14:creationId xmlns:p14="http://schemas.microsoft.com/office/powerpoint/2010/main" val="2001120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697805" y="1486746"/>
            <a:ext cx="2151420" cy="5385815"/>
            <a:chOff x="2713037" y="2125662"/>
            <a:chExt cx="2194560" cy="2971800"/>
          </a:xfrm>
        </p:grpSpPr>
        <p:sp>
          <p:nvSpPr>
            <p:cNvPr id="12" name="Rectangle 11"/>
            <p:cNvSpPr/>
            <p:nvPr/>
          </p:nvSpPr>
          <p:spPr bwMode="auto">
            <a:xfrm>
              <a:off x="2713037" y="2125662"/>
              <a:ext cx="2194560" cy="2971800"/>
            </a:xfrm>
            <a:prstGeom prst="rect">
              <a:avLst/>
            </a:prstGeom>
            <a:solidFill>
              <a:srgbClr val="2586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896386">
                <a:spcBef>
                  <a:spcPts val="1176"/>
                </a:spcBef>
              </a:pPr>
              <a:r>
                <a:rPr lang="en-US" sz="2353" kern="0" dirty="0">
                  <a:solidFill>
                    <a:srgbClr val="FFFFFF"/>
                  </a:solidFill>
                  <a:latin typeface="Segoe UI Light"/>
                  <a:ea typeface="Verdana" pitchFamily="34" charset="0"/>
                  <a:cs typeface="Verdana" pitchFamily="34" charset="0"/>
                </a:rPr>
                <a:t/>
              </a:r>
              <a:br>
                <a:rPr lang="en-US" sz="2353" kern="0" dirty="0">
                  <a:solidFill>
                    <a:srgbClr val="FFFFFF"/>
                  </a:solidFill>
                  <a:latin typeface="Segoe UI Light"/>
                  <a:ea typeface="Verdana" pitchFamily="34" charset="0"/>
                  <a:cs typeface="Verdana" pitchFamily="34" charset="0"/>
                </a:rPr>
              </a:br>
              <a:r>
                <a:rPr lang="en-US" sz="2353" kern="0" dirty="0">
                  <a:solidFill>
                    <a:srgbClr val="FFFFFF"/>
                  </a:solidFill>
                  <a:latin typeface="Segoe UI Light"/>
                  <a:ea typeface="Verdana" pitchFamily="34" charset="0"/>
                  <a:cs typeface="Verdana" pitchFamily="34" charset="0"/>
                </a:rPr>
                <a:t>Smarter </a:t>
              </a:r>
              <a:br>
                <a:rPr lang="en-US" sz="2353" kern="0" dirty="0">
                  <a:solidFill>
                    <a:srgbClr val="FFFFFF"/>
                  </a:solidFill>
                  <a:latin typeface="Segoe UI Light"/>
                  <a:ea typeface="Verdana" pitchFamily="34" charset="0"/>
                  <a:cs typeface="Verdana" pitchFamily="34" charset="0"/>
                </a:rPr>
              </a:br>
              <a:r>
                <a:rPr lang="en-US" sz="2353" kern="0" dirty="0">
                  <a:solidFill>
                    <a:srgbClr val="FFFFFF"/>
                  </a:solidFill>
                  <a:latin typeface="Segoe UI Light"/>
                  <a:ea typeface="Verdana" pitchFamily="34" charset="0"/>
                  <a:cs typeface="Verdana" pitchFamily="34" charset="0"/>
                </a:rPr>
                <a:t>inbox</a:t>
              </a:r>
            </a:p>
          </p:txBody>
        </p:sp>
        <p:sp>
          <p:nvSpPr>
            <p:cNvPr id="14" name="AutoShape 8"/>
            <p:cNvSpPr>
              <a:spLocks noChangeAspect="1" noChangeArrowheads="1" noTextEdit="1"/>
            </p:cNvSpPr>
            <p:nvPr/>
          </p:nvSpPr>
          <p:spPr bwMode="auto">
            <a:xfrm>
              <a:off x="3310060" y="3835657"/>
              <a:ext cx="1000514" cy="789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
        <p:nvSpPr>
          <p:cNvPr id="15" name="Rectangle 14"/>
          <p:cNvSpPr/>
          <p:nvPr/>
        </p:nvSpPr>
        <p:spPr bwMode="auto">
          <a:xfrm>
            <a:off x="466268" y="1486746"/>
            <a:ext cx="2151420" cy="5385815"/>
          </a:xfrm>
          <a:prstGeom prst="rect">
            <a:avLst/>
          </a:prstGeom>
          <a:solidFill>
            <a:srgbClr val="E0582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896386">
              <a:spcBef>
                <a:spcPts val="1176"/>
              </a:spcBef>
            </a:pPr>
            <a:r>
              <a:rPr lang="en-US" sz="2353" kern="0" dirty="0">
                <a:solidFill>
                  <a:srgbClr val="FFFFFF"/>
                </a:solidFill>
                <a:latin typeface="Segoe UI Light"/>
                <a:ea typeface="Verdana" pitchFamily="34" charset="0"/>
                <a:cs typeface="Verdana" pitchFamily="34" charset="0"/>
              </a:rPr>
              <a:t/>
            </a:r>
            <a:br>
              <a:rPr lang="en-US" sz="2353" kern="0" dirty="0">
                <a:solidFill>
                  <a:srgbClr val="FFFFFF"/>
                </a:solidFill>
                <a:latin typeface="Segoe UI Light"/>
                <a:ea typeface="Verdana" pitchFamily="34" charset="0"/>
                <a:cs typeface="Verdana" pitchFamily="34" charset="0"/>
              </a:rPr>
            </a:br>
            <a:r>
              <a:rPr lang="en-US" sz="2353" kern="0" dirty="0">
                <a:solidFill>
                  <a:srgbClr val="FFFFFF"/>
                </a:solidFill>
                <a:latin typeface="Segoe UI Light"/>
                <a:ea typeface="Verdana" pitchFamily="34" charset="0"/>
                <a:cs typeface="Verdana" pitchFamily="34" charset="0"/>
              </a:rPr>
              <a:t>Better collaboration</a:t>
            </a:r>
          </a:p>
        </p:txBody>
      </p:sp>
      <p:sp>
        <p:nvSpPr>
          <p:cNvPr id="16" name="Rectangle 15"/>
          <p:cNvSpPr/>
          <p:nvPr/>
        </p:nvSpPr>
        <p:spPr bwMode="auto">
          <a:xfrm>
            <a:off x="7201473" y="1486746"/>
            <a:ext cx="2151420" cy="5385815"/>
          </a:xfrm>
          <a:prstGeom prst="rect">
            <a:avLst/>
          </a:prstGeom>
          <a:solidFill>
            <a:srgbClr val="5B9B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896386">
              <a:spcBef>
                <a:spcPts val="1176"/>
              </a:spcBef>
            </a:pPr>
            <a:r>
              <a:rPr lang="en-US" sz="2353" kern="0" dirty="0">
                <a:solidFill>
                  <a:srgbClr val="FFFFFF"/>
                </a:solidFill>
                <a:latin typeface="Segoe UI Light"/>
                <a:ea typeface="Verdana" pitchFamily="34" charset="0"/>
                <a:cs typeface="Verdana" pitchFamily="34" charset="0"/>
              </a:rPr>
              <a:t/>
            </a:r>
            <a:br>
              <a:rPr lang="en-US" sz="2353" kern="0" dirty="0">
                <a:solidFill>
                  <a:srgbClr val="FFFFFF"/>
                </a:solidFill>
                <a:latin typeface="Segoe UI Light"/>
                <a:ea typeface="Verdana" pitchFamily="34" charset="0"/>
                <a:cs typeface="Verdana" pitchFamily="34" charset="0"/>
              </a:rPr>
            </a:br>
            <a:r>
              <a:rPr lang="en-US" sz="2353" kern="0" dirty="0" smtClean="0">
                <a:solidFill>
                  <a:srgbClr val="FFFFFF"/>
                </a:solidFill>
                <a:latin typeface="Segoe UI Light"/>
                <a:ea typeface="Verdana" pitchFamily="34" charset="0"/>
                <a:cs typeface="Verdana" pitchFamily="34" charset="0"/>
              </a:rPr>
              <a:t>Performance and reliability</a:t>
            </a:r>
            <a:endParaRPr lang="en-US" sz="2353" kern="0" dirty="0">
              <a:solidFill>
                <a:srgbClr val="FFFFFF"/>
              </a:solidFill>
              <a:latin typeface="Segoe UI Light"/>
              <a:ea typeface="Verdana" pitchFamily="34" charset="0"/>
              <a:cs typeface="Verdana" pitchFamily="34" charset="0"/>
            </a:endParaRPr>
          </a:p>
        </p:txBody>
      </p:sp>
      <p:sp>
        <p:nvSpPr>
          <p:cNvPr id="17" name="Rectangle 16"/>
          <p:cNvSpPr/>
          <p:nvPr/>
        </p:nvSpPr>
        <p:spPr bwMode="auto">
          <a:xfrm>
            <a:off x="4951079" y="1486746"/>
            <a:ext cx="2151420" cy="5385815"/>
          </a:xfrm>
          <a:prstGeom prst="rect">
            <a:avLst/>
          </a:prstGeom>
          <a:solidFill>
            <a:srgbClr val="FE9C2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896386">
              <a:spcBef>
                <a:spcPts val="1176"/>
              </a:spcBef>
            </a:pPr>
            <a:r>
              <a:rPr lang="en-US" sz="2353" kern="0" dirty="0">
                <a:solidFill>
                  <a:srgbClr val="FFFFFF"/>
                </a:solidFill>
                <a:latin typeface="Segoe UI Light"/>
                <a:ea typeface="Verdana" pitchFamily="34" charset="0"/>
                <a:cs typeface="Verdana" pitchFamily="34" charset="0"/>
              </a:rPr>
              <a:t/>
            </a:r>
            <a:br>
              <a:rPr lang="en-US" sz="2353" kern="0" dirty="0">
                <a:solidFill>
                  <a:srgbClr val="FFFFFF"/>
                </a:solidFill>
                <a:latin typeface="Segoe UI Light"/>
                <a:ea typeface="Verdana" pitchFamily="34" charset="0"/>
                <a:cs typeface="Verdana" pitchFamily="34" charset="0"/>
              </a:rPr>
            </a:br>
            <a:r>
              <a:rPr lang="en-US" sz="2353" kern="0" dirty="0">
                <a:solidFill>
                  <a:srgbClr val="FFFFFF"/>
                </a:solidFill>
                <a:latin typeface="Segoe UI Light"/>
                <a:ea typeface="Verdana" pitchFamily="34" charset="0"/>
                <a:cs typeface="Verdana" pitchFamily="34" charset="0"/>
              </a:rPr>
              <a:t>Modern datacenter</a:t>
            </a:r>
          </a:p>
        </p:txBody>
      </p:sp>
      <p:sp>
        <p:nvSpPr>
          <p:cNvPr id="18" name="Rectangle 17"/>
          <p:cNvSpPr/>
          <p:nvPr/>
        </p:nvSpPr>
        <p:spPr bwMode="auto">
          <a:xfrm>
            <a:off x="9430516" y="1486746"/>
            <a:ext cx="2151420" cy="5385815"/>
          </a:xfrm>
          <a:prstGeom prst="rect">
            <a:avLst/>
          </a:prstGeom>
          <a:solidFill>
            <a:srgbClr val="5F437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896386">
              <a:spcBef>
                <a:spcPts val="1176"/>
              </a:spcBef>
            </a:pPr>
            <a:r>
              <a:rPr lang="en-US" sz="2353" kern="0" dirty="0">
                <a:solidFill>
                  <a:srgbClr val="FFFFFF"/>
                </a:solidFill>
                <a:latin typeface="Segoe UI Light"/>
                <a:ea typeface="Verdana" pitchFamily="34" charset="0"/>
                <a:cs typeface="Verdana" pitchFamily="34" charset="0"/>
              </a:rPr>
              <a:t/>
            </a:r>
            <a:br>
              <a:rPr lang="en-US" sz="2353" kern="0" dirty="0">
                <a:solidFill>
                  <a:srgbClr val="FFFFFF"/>
                </a:solidFill>
                <a:latin typeface="Segoe UI Light"/>
                <a:ea typeface="Verdana" pitchFamily="34" charset="0"/>
                <a:cs typeface="Verdana" pitchFamily="34" charset="0"/>
              </a:rPr>
            </a:br>
            <a:r>
              <a:rPr lang="en-US" sz="2353" kern="0" dirty="0">
                <a:solidFill>
                  <a:srgbClr val="FFFFFF"/>
                </a:solidFill>
                <a:latin typeface="Segoe UI Light"/>
                <a:ea typeface="Verdana" pitchFamily="34" charset="0"/>
                <a:cs typeface="Verdana" pitchFamily="34" charset="0"/>
              </a:rPr>
              <a:t>Security and compliance</a:t>
            </a:r>
          </a:p>
        </p:txBody>
      </p:sp>
      <p:grpSp>
        <p:nvGrpSpPr>
          <p:cNvPr id="10" name="Group 4"/>
          <p:cNvGrpSpPr>
            <a:grpSpLocks noChangeAspect="1"/>
          </p:cNvGrpSpPr>
          <p:nvPr/>
        </p:nvGrpSpPr>
        <p:grpSpPr bwMode="auto">
          <a:xfrm>
            <a:off x="839778" y="4235952"/>
            <a:ext cx="1404422" cy="1019903"/>
            <a:chOff x="511" y="2688"/>
            <a:chExt cx="683" cy="496"/>
          </a:xfrm>
          <a:solidFill>
            <a:schemeClr val="bg1"/>
          </a:solidFill>
        </p:grpSpPr>
        <p:sp>
          <p:nvSpPr>
            <p:cNvPr id="13" name="Freeform 5"/>
            <p:cNvSpPr>
              <a:spLocks noEditPoints="1"/>
            </p:cNvSpPr>
            <p:nvPr/>
          </p:nvSpPr>
          <p:spPr bwMode="auto">
            <a:xfrm>
              <a:off x="869" y="2937"/>
              <a:ext cx="325" cy="158"/>
            </a:xfrm>
            <a:custGeom>
              <a:avLst/>
              <a:gdLst>
                <a:gd name="T0" fmla="*/ 136 w 136"/>
                <a:gd name="T1" fmla="*/ 25 h 66"/>
                <a:gd name="T2" fmla="*/ 102 w 136"/>
                <a:gd name="T3" fmla="*/ 0 h 66"/>
                <a:gd name="T4" fmla="*/ 91 w 136"/>
                <a:gd name="T5" fmla="*/ 9 h 66"/>
                <a:gd name="T6" fmla="*/ 99 w 136"/>
                <a:gd name="T7" fmla="*/ 17 h 66"/>
                <a:gd name="T8" fmla="*/ 67 w 136"/>
                <a:gd name="T9" fmla="*/ 36 h 66"/>
                <a:gd name="T10" fmla="*/ 34 w 136"/>
                <a:gd name="T11" fmla="*/ 18 h 66"/>
                <a:gd name="T12" fmla="*/ 42 w 136"/>
                <a:gd name="T13" fmla="*/ 9 h 66"/>
                <a:gd name="T14" fmla="*/ 32 w 136"/>
                <a:gd name="T15" fmla="*/ 0 h 66"/>
                <a:gd name="T16" fmla="*/ 0 w 136"/>
                <a:gd name="T17" fmla="*/ 18 h 66"/>
                <a:gd name="T18" fmla="*/ 20 w 136"/>
                <a:gd name="T19" fmla="*/ 25 h 66"/>
                <a:gd name="T20" fmla="*/ 45 w 136"/>
                <a:gd name="T21" fmla="*/ 48 h 66"/>
                <a:gd name="T22" fmla="*/ 45 w 136"/>
                <a:gd name="T23" fmla="*/ 65 h 66"/>
                <a:gd name="T24" fmla="*/ 67 w 136"/>
                <a:gd name="T25" fmla="*/ 66 h 66"/>
                <a:gd name="T26" fmla="*/ 67 w 136"/>
                <a:gd name="T27" fmla="*/ 66 h 66"/>
                <a:gd name="T28" fmla="*/ 67 w 136"/>
                <a:gd name="T29" fmla="*/ 66 h 66"/>
                <a:gd name="T30" fmla="*/ 67 w 136"/>
                <a:gd name="T31" fmla="*/ 66 h 66"/>
                <a:gd name="T32" fmla="*/ 67 w 136"/>
                <a:gd name="T33" fmla="*/ 66 h 66"/>
                <a:gd name="T34" fmla="*/ 67 w 136"/>
                <a:gd name="T35" fmla="*/ 66 h 66"/>
                <a:gd name="T36" fmla="*/ 67 w 136"/>
                <a:gd name="T37" fmla="*/ 66 h 66"/>
                <a:gd name="T38" fmla="*/ 67 w 136"/>
                <a:gd name="T39" fmla="*/ 66 h 66"/>
                <a:gd name="T40" fmla="*/ 68 w 136"/>
                <a:gd name="T41" fmla="*/ 66 h 66"/>
                <a:gd name="T42" fmla="*/ 68 w 136"/>
                <a:gd name="T43" fmla="*/ 66 h 66"/>
                <a:gd name="T44" fmla="*/ 68 w 136"/>
                <a:gd name="T45" fmla="*/ 66 h 66"/>
                <a:gd name="T46" fmla="*/ 136 w 136"/>
                <a:gd name="T47" fmla="*/ 60 h 66"/>
                <a:gd name="T48" fmla="*/ 136 w 136"/>
                <a:gd name="T49" fmla="*/ 25 h 66"/>
                <a:gd name="T50" fmla="*/ 67 w 136"/>
                <a:gd name="T51" fmla="*/ 66 h 66"/>
                <a:gd name="T52" fmla="*/ 67 w 136"/>
                <a:gd name="T53" fmla="*/ 66 h 66"/>
                <a:gd name="T54" fmla="*/ 67 w 136"/>
                <a:gd name="T55" fmla="*/ 66 h 66"/>
                <a:gd name="T56" fmla="*/ 67 w 136"/>
                <a:gd name="T5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 h="66">
                  <a:moveTo>
                    <a:pt x="136" y="25"/>
                  </a:moveTo>
                  <a:cubicBezTo>
                    <a:pt x="136" y="25"/>
                    <a:pt x="136" y="6"/>
                    <a:pt x="102" y="0"/>
                  </a:cubicBezTo>
                  <a:cubicBezTo>
                    <a:pt x="91" y="9"/>
                    <a:pt x="91" y="9"/>
                    <a:pt x="91" y="9"/>
                  </a:cubicBezTo>
                  <a:cubicBezTo>
                    <a:pt x="99" y="17"/>
                    <a:pt x="99" y="17"/>
                    <a:pt x="99" y="17"/>
                  </a:cubicBezTo>
                  <a:cubicBezTo>
                    <a:pt x="67" y="36"/>
                    <a:pt x="67" y="36"/>
                    <a:pt x="67" y="36"/>
                  </a:cubicBezTo>
                  <a:cubicBezTo>
                    <a:pt x="34" y="18"/>
                    <a:pt x="34" y="18"/>
                    <a:pt x="34" y="18"/>
                  </a:cubicBezTo>
                  <a:cubicBezTo>
                    <a:pt x="42" y="9"/>
                    <a:pt x="42" y="9"/>
                    <a:pt x="42" y="9"/>
                  </a:cubicBezTo>
                  <a:cubicBezTo>
                    <a:pt x="32" y="0"/>
                    <a:pt x="32" y="0"/>
                    <a:pt x="32" y="0"/>
                  </a:cubicBezTo>
                  <a:cubicBezTo>
                    <a:pt x="11" y="4"/>
                    <a:pt x="3" y="12"/>
                    <a:pt x="0" y="18"/>
                  </a:cubicBezTo>
                  <a:cubicBezTo>
                    <a:pt x="6" y="20"/>
                    <a:pt x="13" y="23"/>
                    <a:pt x="20" y="25"/>
                  </a:cubicBezTo>
                  <a:cubicBezTo>
                    <a:pt x="42" y="32"/>
                    <a:pt x="45" y="48"/>
                    <a:pt x="45" y="48"/>
                  </a:cubicBezTo>
                  <a:cubicBezTo>
                    <a:pt x="45" y="65"/>
                    <a:pt x="45" y="65"/>
                    <a:pt x="45" y="65"/>
                  </a:cubicBezTo>
                  <a:cubicBezTo>
                    <a:pt x="56" y="66"/>
                    <a:pt x="66" y="66"/>
                    <a:pt x="67" y="66"/>
                  </a:cubicBezTo>
                  <a:cubicBezTo>
                    <a:pt x="67" y="66"/>
                    <a:pt x="67" y="66"/>
                    <a:pt x="67" y="66"/>
                  </a:cubicBezTo>
                  <a:cubicBezTo>
                    <a:pt x="67" y="66"/>
                    <a:pt x="67" y="66"/>
                    <a:pt x="67" y="66"/>
                  </a:cubicBezTo>
                  <a:cubicBezTo>
                    <a:pt x="67" y="66"/>
                    <a:pt x="67" y="66"/>
                    <a:pt x="67" y="66"/>
                  </a:cubicBezTo>
                  <a:cubicBezTo>
                    <a:pt x="67" y="66"/>
                    <a:pt x="67" y="66"/>
                    <a:pt x="67" y="66"/>
                  </a:cubicBezTo>
                  <a:cubicBezTo>
                    <a:pt x="67" y="66"/>
                    <a:pt x="67" y="66"/>
                    <a:pt x="67" y="66"/>
                  </a:cubicBezTo>
                  <a:cubicBezTo>
                    <a:pt x="67" y="66"/>
                    <a:pt x="67" y="66"/>
                    <a:pt x="67" y="66"/>
                  </a:cubicBezTo>
                  <a:cubicBezTo>
                    <a:pt x="67" y="66"/>
                    <a:pt x="67" y="66"/>
                    <a:pt x="67" y="66"/>
                  </a:cubicBezTo>
                  <a:cubicBezTo>
                    <a:pt x="67" y="66"/>
                    <a:pt x="67" y="66"/>
                    <a:pt x="68" y="66"/>
                  </a:cubicBezTo>
                  <a:cubicBezTo>
                    <a:pt x="68" y="66"/>
                    <a:pt x="68" y="66"/>
                    <a:pt x="68" y="66"/>
                  </a:cubicBezTo>
                  <a:cubicBezTo>
                    <a:pt x="68" y="66"/>
                    <a:pt x="68" y="66"/>
                    <a:pt x="68" y="66"/>
                  </a:cubicBezTo>
                  <a:cubicBezTo>
                    <a:pt x="74" y="66"/>
                    <a:pt x="125" y="63"/>
                    <a:pt x="136" y="60"/>
                  </a:cubicBezTo>
                  <a:lnTo>
                    <a:pt x="136" y="25"/>
                  </a:lnTo>
                  <a:close/>
                  <a:moveTo>
                    <a:pt x="67" y="66"/>
                  </a:moveTo>
                  <a:cubicBezTo>
                    <a:pt x="67" y="66"/>
                    <a:pt x="67" y="66"/>
                    <a:pt x="67" y="66"/>
                  </a:cubicBezTo>
                  <a:cubicBezTo>
                    <a:pt x="67" y="66"/>
                    <a:pt x="67" y="66"/>
                    <a:pt x="67" y="66"/>
                  </a:cubicBezTo>
                  <a:cubicBezTo>
                    <a:pt x="67" y="66"/>
                    <a:pt x="67" y="66"/>
                    <a:pt x="67"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Freeform 6"/>
            <p:cNvSpPr>
              <a:spLocks/>
            </p:cNvSpPr>
            <p:nvPr/>
          </p:nvSpPr>
          <p:spPr bwMode="auto">
            <a:xfrm>
              <a:off x="511" y="2963"/>
              <a:ext cx="191" cy="218"/>
            </a:xfrm>
            <a:custGeom>
              <a:avLst/>
              <a:gdLst>
                <a:gd name="T0" fmla="*/ 24 w 80"/>
                <a:gd name="T1" fmla="*/ 16 h 91"/>
                <a:gd name="T2" fmla="*/ 0 w 80"/>
                <a:gd name="T3" fmla="*/ 39 h 91"/>
                <a:gd name="T4" fmla="*/ 0 w 80"/>
                <a:gd name="T5" fmla="*/ 83 h 91"/>
                <a:gd name="T6" fmla="*/ 80 w 80"/>
                <a:gd name="T7" fmla="*/ 91 h 91"/>
                <a:gd name="T8" fmla="*/ 70 w 80"/>
                <a:gd name="T9" fmla="*/ 0 h 91"/>
                <a:gd name="T10" fmla="*/ 24 w 80"/>
                <a:gd name="T11" fmla="*/ 16 h 91"/>
              </a:gdLst>
              <a:ahLst/>
              <a:cxnLst>
                <a:cxn ang="0">
                  <a:pos x="T0" y="T1"/>
                </a:cxn>
                <a:cxn ang="0">
                  <a:pos x="T2" y="T3"/>
                </a:cxn>
                <a:cxn ang="0">
                  <a:pos x="T4" y="T5"/>
                </a:cxn>
                <a:cxn ang="0">
                  <a:pos x="T6" y="T7"/>
                </a:cxn>
                <a:cxn ang="0">
                  <a:pos x="T8" y="T9"/>
                </a:cxn>
                <a:cxn ang="0">
                  <a:pos x="T10" y="T11"/>
                </a:cxn>
              </a:cxnLst>
              <a:rect l="0" t="0" r="r" b="b"/>
              <a:pathLst>
                <a:path w="80" h="91">
                  <a:moveTo>
                    <a:pt x="24" y="16"/>
                  </a:moveTo>
                  <a:cubicBezTo>
                    <a:pt x="3" y="23"/>
                    <a:pt x="0" y="39"/>
                    <a:pt x="0" y="39"/>
                  </a:cubicBezTo>
                  <a:cubicBezTo>
                    <a:pt x="0" y="83"/>
                    <a:pt x="0" y="83"/>
                    <a:pt x="0" y="83"/>
                  </a:cubicBezTo>
                  <a:cubicBezTo>
                    <a:pt x="15" y="86"/>
                    <a:pt x="80" y="91"/>
                    <a:pt x="80" y="91"/>
                  </a:cubicBezTo>
                  <a:cubicBezTo>
                    <a:pt x="70" y="0"/>
                    <a:pt x="70" y="0"/>
                    <a:pt x="70" y="0"/>
                  </a:cubicBezTo>
                  <a:cubicBezTo>
                    <a:pt x="70" y="0"/>
                    <a:pt x="46" y="9"/>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Freeform 7"/>
            <p:cNvSpPr>
              <a:spLocks/>
            </p:cNvSpPr>
            <p:nvPr/>
          </p:nvSpPr>
          <p:spPr bwMode="auto">
            <a:xfrm>
              <a:off x="774" y="2963"/>
              <a:ext cx="193" cy="218"/>
            </a:xfrm>
            <a:custGeom>
              <a:avLst/>
              <a:gdLst>
                <a:gd name="T0" fmla="*/ 56 w 81"/>
                <a:gd name="T1" fmla="*/ 16 h 91"/>
                <a:gd name="T2" fmla="*/ 11 w 81"/>
                <a:gd name="T3" fmla="*/ 0 h 91"/>
                <a:gd name="T4" fmla="*/ 0 w 81"/>
                <a:gd name="T5" fmla="*/ 91 h 91"/>
                <a:gd name="T6" fmla="*/ 81 w 81"/>
                <a:gd name="T7" fmla="*/ 83 h 91"/>
                <a:gd name="T8" fmla="*/ 81 w 81"/>
                <a:gd name="T9" fmla="*/ 39 h 91"/>
                <a:gd name="T10" fmla="*/ 56 w 81"/>
                <a:gd name="T11" fmla="*/ 16 h 91"/>
              </a:gdLst>
              <a:ahLst/>
              <a:cxnLst>
                <a:cxn ang="0">
                  <a:pos x="T0" y="T1"/>
                </a:cxn>
                <a:cxn ang="0">
                  <a:pos x="T2" y="T3"/>
                </a:cxn>
                <a:cxn ang="0">
                  <a:pos x="T4" y="T5"/>
                </a:cxn>
                <a:cxn ang="0">
                  <a:pos x="T6" y="T7"/>
                </a:cxn>
                <a:cxn ang="0">
                  <a:pos x="T8" y="T9"/>
                </a:cxn>
                <a:cxn ang="0">
                  <a:pos x="T10" y="T11"/>
                </a:cxn>
              </a:cxnLst>
              <a:rect l="0" t="0" r="r" b="b"/>
              <a:pathLst>
                <a:path w="81" h="91">
                  <a:moveTo>
                    <a:pt x="56" y="16"/>
                  </a:moveTo>
                  <a:cubicBezTo>
                    <a:pt x="35" y="9"/>
                    <a:pt x="11" y="0"/>
                    <a:pt x="11" y="0"/>
                  </a:cubicBezTo>
                  <a:cubicBezTo>
                    <a:pt x="0" y="91"/>
                    <a:pt x="0" y="91"/>
                    <a:pt x="0" y="91"/>
                  </a:cubicBezTo>
                  <a:cubicBezTo>
                    <a:pt x="0" y="91"/>
                    <a:pt x="66" y="86"/>
                    <a:pt x="81" y="83"/>
                  </a:cubicBezTo>
                  <a:cubicBezTo>
                    <a:pt x="81" y="39"/>
                    <a:pt x="81" y="39"/>
                    <a:pt x="81" y="39"/>
                  </a:cubicBezTo>
                  <a:cubicBezTo>
                    <a:pt x="81" y="39"/>
                    <a:pt x="78" y="23"/>
                    <a:pt x="5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Freeform 8"/>
            <p:cNvSpPr>
              <a:spLocks/>
            </p:cNvSpPr>
            <p:nvPr/>
          </p:nvSpPr>
          <p:spPr bwMode="auto">
            <a:xfrm>
              <a:off x="934" y="2750"/>
              <a:ext cx="186" cy="180"/>
            </a:xfrm>
            <a:custGeom>
              <a:avLst/>
              <a:gdLst>
                <a:gd name="T0" fmla="*/ 71 w 78"/>
                <a:gd name="T1" fmla="*/ 51 h 75"/>
                <a:gd name="T2" fmla="*/ 69 w 78"/>
                <a:gd name="T3" fmla="*/ 40 h 75"/>
                <a:gd name="T4" fmla="*/ 66 w 78"/>
                <a:gd name="T5" fmla="*/ 23 h 75"/>
                <a:gd name="T6" fmla="*/ 39 w 78"/>
                <a:gd name="T7" fmla="*/ 0 h 75"/>
                <a:gd name="T8" fmla="*/ 13 w 78"/>
                <a:gd name="T9" fmla="*/ 22 h 75"/>
                <a:gd name="T10" fmla="*/ 9 w 78"/>
                <a:gd name="T11" fmla="*/ 40 h 75"/>
                <a:gd name="T12" fmla="*/ 7 w 78"/>
                <a:gd name="T13" fmla="*/ 51 h 75"/>
                <a:gd name="T14" fmla="*/ 0 w 78"/>
                <a:gd name="T15" fmla="*/ 60 h 75"/>
                <a:gd name="T16" fmla="*/ 15 w 78"/>
                <a:gd name="T17" fmla="*/ 60 h 75"/>
                <a:gd name="T18" fmla="*/ 15 w 78"/>
                <a:gd name="T19" fmla="*/ 58 h 75"/>
                <a:gd name="T20" fmla="*/ 17 w 78"/>
                <a:gd name="T21" fmla="*/ 60 h 75"/>
                <a:gd name="T22" fmla="*/ 39 w 78"/>
                <a:gd name="T23" fmla="*/ 75 h 75"/>
                <a:gd name="T24" fmla="*/ 62 w 78"/>
                <a:gd name="T25" fmla="*/ 60 h 75"/>
                <a:gd name="T26" fmla="*/ 62 w 78"/>
                <a:gd name="T27" fmla="*/ 60 h 75"/>
                <a:gd name="T28" fmla="*/ 78 w 78"/>
                <a:gd name="T29" fmla="*/ 60 h 75"/>
                <a:gd name="T30" fmla="*/ 71 w 78"/>
                <a:gd name="T31"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75">
                  <a:moveTo>
                    <a:pt x="71" y="51"/>
                  </a:moveTo>
                  <a:cubicBezTo>
                    <a:pt x="70" y="48"/>
                    <a:pt x="70" y="45"/>
                    <a:pt x="69" y="40"/>
                  </a:cubicBezTo>
                  <a:cubicBezTo>
                    <a:pt x="68" y="34"/>
                    <a:pt x="68" y="28"/>
                    <a:pt x="66" y="23"/>
                  </a:cubicBezTo>
                  <a:cubicBezTo>
                    <a:pt x="61" y="9"/>
                    <a:pt x="51" y="0"/>
                    <a:pt x="39" y="0"/>
                  </a:cubicBezTo>
                  <a:cubicBezTo>
                    <a:pt x="28" y="0"/>
                    <a:pt x="18" y="9"/>
                    <a:pt x="13" y="22"/>
                  </a:cubicBezTo>
                  <a:cubicBezTo>
                    <a:pt x="11" y="27"/>
                    <a:pt x="10" y="34"/>
                    <a:pt x="9" y="40"/>
                  </a:cubicBezTo>
                  <a:cubicBezTo>
                    <a:pt x="9" y="45"/>
                    <a:pt x="8" y="48"/>
                    <a:pt x="7" y="51"/>
                  </a:cubicBezTo>
                  <a:cubicBezTo>
                    <a:pt x="6" y="55"/>
                    <a:pt x="3" y="58"/>
                    <a:pt x="0" y="60"/>
                  </a:cubicBezTo>
                  <a:cubicBezTo>
                    <a:pt x="15" y="60"/>
                    <a:pt x="15" y="60"/>
                    <a:pt x="15" y="60"/>
                  </a:cubicBezTo>
                  <a:cubicBezTo>
                    <a:pt x="15" y="58"/>
                    <a:pt x="15" y="58"/>
                    <a:pt x="15" y="58"/>
                  </a:cubicBezTo>
                  <a:cubicBezTo>
                    <a:pt x="17" y="60"/>
                    <a:pt x="17" y="60"/>
                    <a:pt x="17" y="60"/>
                  </a:cubicBezTo>
                  <a:cubicBezTo>
                    <a:pt x="22" y="69"/>
                    <a:pt x="30" y="75"/>
                    <a:pt x="39" y="75"/>
                  </a:cubicBezTo>
                  <a:cubicBezTo>
                    <a:pt x="48" y="75"/>
                    <a:pt x="56" y="69"/>
                    <a:pt x="62" y="60"/>
                  </a:cubicBezTo>
                  <a:cubicBezTo>
                    <a:pt x="62" y="60"/>
                    <a:pt x="62" y="60"/>
                    <a:pt x="62" y="60"/>
                  </a:cubicBezTo>
                  <a:cubicBezTo>
                    <a:pt x="78" y="60"/>
                    <a:pt x="78" y="60"/>
                    <a:pt x="78" y="60"/>
                  </a:cubicBezTo>
                  <a:cubicBezTo>
                    <a:pt x="76" y="58"/>
                    <a:pt x="73" y="55"/>
                    <a:pt x="7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 name="Freeform 9"/>
            <p:cNvSpPr>
              <a:spLocks/>
            </p:cNvSpPr>
            <p:nvPr/>
          </p:nvSpPr>
          <p:spPr bwMode="auto">
            <a:xfrm>
              <a:off x="988" y="2932"/>
              <a:ext cx="82" cy="79"/>
            </a:xfrm>
            <a:custGeom>
              <a:avLst/>
              <a:gdLst>
                <a:gd name="T0" fmla="*/ 0 w 34"/>
                <a:gd name="T1" fmla="*/ 1 h 33"/>
                <a:gd name="T2" fmla="*/ 0 w 34"/>
                <a:gd name="T3" fmla="*/ 7 h 33"/>
                <a:gd name="T4" fmla="*/ 17 w 34"/>
                <a:gd name="T5" fmla="*/ 33 h 33"/>
                <a:gd name="T6" fmla="*/ 33 w 34"/>
                <a:gd name="T7" fmla="*/ 5 h 33"/>
                <a:gd name="T8" fmla="*/ 34 w 34"/>
                <a:gd name="T9" fmla="*/ 0 h 33"/>
                <a:gd name="T10" fmla="*/ 16 w 34"/>
                <a:gd name="T11" fmla="*/ 7 h 33"/>
                <a:gd name="T12" fmla="*/ 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0" y="1"/>
                  </a:moveTo>
                  <a:cubicBezTo>
                    <a:pt x="0" y="7"/>
                    <a:pt x="0" y="7"/>
                    <a:pt x="0" y="7"/>
                  </a:cubicBezTo>
                  <a:cubicBezTo>
                    <a:pt x="17" y="33"/>
                    <a:pt x="17" y="33"/>
                    <a:pt x="17" y="33"/>
                  </a:cubicBezTo>
                  <a:cubicBezTo>
                    <a:pt x="33" y="5"/>
                    <a:pt x="33" y="5"/>
                    <a:pt x="33" y="5"/>
                  </a:cubicBezTo>
                  <a:cubicBezTo>
                    <a:pt x="34" y="0"/>
                    <a:pt x="34" y="0"/>
                    <a:pt x="34" y="0"/>
                  </a:cubicBezTo>
                  <a:cubicBezTo>
                    <a:pt x="28" y="4"/>
                    <a:pt x="22" y="7"/>
                    <a:pt x="16" y="7"/>
                  </a:cubicBezTo>
                  <a:cubicBezTo>
                    <a:pt x="10" y="7"/>
                    <a:pt x="5" y="5"/>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 name="Freeform 10"/>
            <p:cNvSpPr>
              <a:spLocks/>
            </p:cNvSpPr>
            <p:nvPr/>
          </p:nvSpPr>
          <p:spPr bwMode="auto">
            <a:xfrm>
              <a:off x="683" y="2937"/>
              <a:ext cx="107" cy="247"/>
            </a:xfrm>
            <a:custGeom>
              <a:avLst/>
              <a:gdLst>
                <a:gd name="T0" fmla="*/ 3 w 45"/>
                <a:gd name="T1" fmla="*/ 1 h 103"/>
                <a:gd name="T2" fmla="*/ 0 w 45"/>
                <a:gd name="T3" fmla="*/ 1 h 103"/>
                <a:gd name="T4" fmla="*/ 0 w 45"/>
                <a:gd name="T5" fmla="*/ 10 h 103"/>
                <a:gd name="T6" fmla="*/ 2 w 45"/>
                <a:gd name="T7" fmla="*/ 11 h 103"/>
                <a:gd name="T8" fmla="*/ 22 w 45"/>
                <a:gd name="T9" fmla="*/ 26 h 103"/>
                <a:gd name="T10" fmla="*/ 14 w 45"/>
                <a:gd name="T11" fmla="*/ 37 h 103"/>
                <a:gd name="T12" fmla="*/ 19 w 45"/>
                <a:gd name="T13" fmla="*/ 48 h 103"/>
                <a:gd name="T14" fmla="*/ 18 w 45"/>
                <a:gd name="T15" fmla="*/ 103 h 103"/>
                <a:gd name="T16" fmla="*/ 31 w 45"/>
                <a:gd name="T17" fmla="*/ 103 h 103"/>
                <a:gd name="T18" fmla="*/ 28 w 45"/>
                <a:gd name="T19" fmla="*/ 47 h 103"/>
                <a:gd name="T20" fmla="*/ 33 w 45"/>
                <a:gd name="T21" fmla="*/ 37 h 103"/>
                <a:gd name="T22" fmla="*/ 24 w 45"/>
                <a:gd name="T23" fmla="*/ 25 h 103"/>
                <a:gd name="T24" fmla="*/ 45 w 45"/>
                <a:gd name="T25" fmla="*/ 10 h 103"/>
                <a:gd name="T26" fmla="*/ 45 w 45"/>
                <a:gd name="T27" fmla="*/ 0 h 103"/>
                <a:gd name="T28" fmla="*/ 42 w 45"/>
                <a:gd name="T29" fmla="*/ 0 h 103"/>
                <a:gd name="T30" fmla="*/ 22 w 45"/>
                <a:gd name="T31" fmla="*/ 7 h 103"/>
                <a:gd name="T32" fmla="*/ 3 w 45"/>
                <a:gd name="T33" fmla="*/ 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103">
                  <a:moveTo>
                    <a:pt x="3" y="1"/>
                  </a:moveTo>
                  <a:cubicBezTo>
                    <a:pt x="0" y="1"/>
                    <a:pt x="0" y="1"/>
                    <a:pt x="0" y="1"/>
                  </a:cubicBezTo>
                  <a:cubicBezTo>
                    <a:pt x="0" y="10"/>
                    <a:pt x="0" y="10"/>
                    <a:pt x="0" y="10"/>
                  </a:cubicBezTo>
                  <a:cubicBezTo>
                    <a:pt x="2" y="11"/>
                    <a:pt x="2" y="11"/>
                    <a:pt x="2" y="11"/>
                  </a:cubicBezTo>
                  <a:cubicBezTo>
                    <a:pt x="22" y="26"/>
                    <a:pt x="22" y="26"/>
                    <a:pt x="22" y="26"/>
                  </a:cubicBezTo>
                  <a:cubicBezTo>
                    <a:pt x="14" y="37"/>
                    <a:pt x="14" y="37"/>
                    <a:pt x="14" y="37"/>
                  </a:cubicBezTo>
                  <a:cubicBezTo>
                    <a:pt x="19" y="48"/>
                    <a:pt x="19" y="48"/>
                    <a:pt x="19" y="48"/>
                  </a:cubicBezTo>
                  <a:cubicBezTo>
                    <a:pt x="18" y="103"/>
                    <a:pt x="18" y="103"/>
                    <a:pt x="18" y="103"/>
                  </a:cubicBezTo>
                  <a:cubicBezTo>
                    <a:pt x="31" y="103"/>
                    <a:pt x="31" y="103"/>
                    <a:pt x="31" y="103"/>
                  </a:cubicBezTo>
                  <a:cubicBezTo>
                    <a:pt x="28" y="47"/>
                    <a:pt x="28" y="47"/>
                    <a:pt x="28" y="47"/>
                  </a:cubicBezTo>
                  <a:cubicBezTo>
                    <a:pt x="33" y="37"/>
                    <a:pt x="33" y="37"/>
                    <a:pt x="33" y="37"/>
                  </a:cubicBezTo>
                  <a:cubicBezTo>
                    <a:pt x="24" y="25"/>
                    <a:pt x="24" y="25"/>
                    <a:pt x="24" y="25"/>
                  </a:cubicBezTo>
                  <a:cubicBezTo>
                    <a:pt x="45" y="10"/>
                    <a:pt x="45" y="10"/>
                    <a:pt x="45" y="10"/>
                  </a:cubicBezTo>
                  <a:cubicBezTo>
                    <a:pt x="45" y="0"/>
                    <a:pt x="45" y="0"/>
                    <a:pt x="45" y="0"/>
                  </a:cubicBezTo>
                  <a:cubicBezTo>
                    <a:pt x="42" y="0"/>
                    <a:pt x="42" y="0"/>
                    <a:pt x="42" y="0"/>
                  </a:cubicBezTo>
                  <a:cubicBezTo>
                    <a:pt x="36" y="4"/>
                    <a:pt x="29" y="7"/>
                    <a:pt x="22" y="7"/>
                  </a:cubicBezTo>
                  <a:cubicBezTo>
                    <a:pt x="15" y="7"/>
                    <a:pt x="9"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 name="Freeform 11"/>
            <p:cNvSpPr>
              <a:spLocks/>
            </p:cNvSpPr>
            <p:nvPr/>
          </p:nvSpPr>
          <p:spPr bwMode="auto">
            <a:xfrm>
              <a:off x="690" y="2939"/>
              <a:ext cx="5" cy="0"/>
            </a:xfrm>
            <a:custGeom>
              <a:avLst/>
              <a:gdLst>
                <a:gd name="T0" fmla="*/ 5 w 5"/>
                <a:gd name="T1" fmla="*/ 0 w 5"/>
                <a:gd name="T2" fmla="*/ 5 w 5"/>
                <a:gd name="T3" fmla="*/ 5 w 5"/>
              </a:gdLst>
              <a:ahLst/>
              <a:cxnLst>
                <a:cxn ang="0">
                  <a:pos x="T0" y="0"/>
                </a:cxn>
                <a:cxn ang="0">
                  <a:pos x="T1" y="0"/>
                </a:cxn>
                <a:cxn ang="0">
                  <a:pos x="T2" y="0"/>
                </a:cxn>
                <a:cxn ang="0">
                  <a:pos x="T3" y="0"/>
                </a:cxn>
              </a:cxnLst>
              <a:rect l="0" t="0" r="r" b="b"/>
              <a:pathLst>
                <a:path w="5">
                  <a:moveTo>
                    <a:pt x="5" y="0"/>
                  </a:moveTo>
                  <a:lnTo>
                    <a:pt x="0"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 name="Freeform 12"/>
            <p:cNvSpPr>
              <a:spLocks/>
            </p:cNvSpPr>
            <p:nvPr/>
          </p:nvSpPr>
          <p:spPr bwMode="auto">
            <a:xfrm>
              <a:off x="695" y="2939"/>
              <a:ext cx="5" cy="0"/>
            </a:xfrm>
            <a:custGeom>
              <a:avLst/>
              <a:gdLst>
                <a:gd name="T0" fmla="*/ 0 w 5"/>
                <a:gd name="T1" fmla="*/ 0 w 5"/>
                <a:gd name="T2" fmla="*/ 5 w 5"/>
                <a:gd name="T3" fmla="*/ 0 w 5"/>
              </a:gdLst>
              <a:ahLst/>
              <a:cxnLst>
                <a:cxn ang="0">
                  <a:pos x="T0" y="0"/>
                </a:cxn>
                <a:cxn ang="0">
                  <a:pos x="T1" y="0"/>
                </a:cxn>
                <a:cxn ang="0">
                  <a:pos x="T2" y="0"/>
                </a:cxn>
                <a:cxn ang="0">
                  <a:pos x="T3" y="0"/>
                </a:cxn>
              </a:cxnLst>
              <a:rect l="0" t="0" r="r" b="b"/>
              <a:pathLst>
                <a:path w="5">
                  <a:moveTo>
                    <a:pt x="0" y="0"/>
                  </a:moveTo>
                  <a:lnTo>
                    <a:pt x="0" y="0"/>
                  </a:lnTo>
                  <a:lnTo>
                    <a:pt x="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 name="Freeform 13"/>
            <p:cNvSpPr>
              <a:spLocks/>
            </p:cNvSpPr>
            <p:nvPr/>
          </p:nvSpPr>
          <p:spPr bwMode="auto">
            <a:xfrm>
              <a:off x="640" y="2688"/>
              <a:ext cx="191" cy="246"/>
            </a:xfrm>
            <a:custGeom>
              <a:avLst/>
              <a:gdLst>
                <a:gd name="T0" fmla="*/ 80 w 80"/>
                <a:gd name="T1" fmla="*/ 51 h 103"/>
                <a:gd name="T2" fmla="*/ 40 w 80"/>
                <a:gd name="T3" fmla="*/ 0 h 103"/>
                <a:gd name="T4" fmla="*/ 0 w 80"/>
                <a:gd name="T5" fmla="*/ 51 h 103"/>
                <a:gd name="T6" fmla="*/ 25 w 80"/>
                <a:gd name="T7" fmla="*/ 99 h 103"/>
                <a:gd name="T8" fmla="*/ 40 w 80"/>
                <a:gd name="T9" fmla="*/ 103 h 103"/>
                <a:gd name="T10" fmla="*/ 56 w 80"/>
                <a:gd name="T11" fmla="*/ 98 h 103"/>
                <a:gd name="T12" fmla="*/ 80 w 80"/>
                <a:gd name="T13" fmla="*/ 51 h 103"/>
              </a:gdLst>
              <a:ahLst/>
              <a:cxnLst>
                <a:cxn ang="0">
                  <a:pos x="T0" y="T1"/>
                </a:cxn>
                <a:cxn ang="0">
                  <a:pos x="T2" y="T3"/>
                </a:cxn>
                <a:cxn ang="0">
                  <a:pos x="T4" y="T5"/>
                </a:cxn>
                <a:cxn ang="0">
                  <a:pos x="T6" y="T7"/>
                </a:cxn>
                <a:cxn ang="0">
                  <a:pos x="T8" y="T9"/>
                </a:cxn>
                <a:cxn ang="0">
                  <a:pos x="T10" y="T11"/>
                </a:cxn>
                <a:cxn ang="0">
                  <a:pos x="T12" y="T13"/>
                </a:cxn>
              </a:cxnLst>
              <a:rect l="0" t="0" r="r" b="b"/>
              <a:pathLst>
                <a:path w="80" h="103">
                  <a:moveTo>
                    <a:pt x="80" y="51"/>
                  </a:moveTo>
                  <a:cubicBezTo>
                    <a:pt x="80" y="23"/>
                    <a:pt x="62" y="0"/>
                    <a:pt x="40" y="0"/>
                  </a:cubicBezTo>
                  <a:cubicBezTo>
                    <a:pt x="18" y="0"/>
                    <a:pt x="0" y="23"/>
                    <a:pt x="0" y="51"/>
                  </a:cubicBezTo>
                  <a:cubicBezTo>
                    <a:pt x="0" y="73"/>
                    <a:pt x="10" y="91"/>
                    <a:pt x="25" y="99"/>
                  </a:cubicBezTo>
                  <a:cubicBezTo>
                    <a:pt x="30" y="101"/>
                    <a:pt x="35" y="103"/>
                    <a:pt x="40" y="103"/>
                  </a:cubicBezTo>
                  <a:cubicBezTo>
                    <a:pt x="46" y="103"/>
                    <a:pt x="51" y="101"/>
                    <a:pt x="56" y="98"/>
                  </a:cubicBezTo>
                  <a:cubicBezTo>
                    <a:pt x="70" y="90"/>
                    <a:pt x="80" y="72"/>
                    <a:pt x="8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grpSp>
        <p:nvGrpSpPr>
          <p:cNvPr id="28" name="Group 16"/>
          <p:cNvGrpSpPr>
            <a:grpSpLocks noChangeAspect="1"/>
          </p:cNvGrpSpPr>
          <p:nvPr/>
        </p:nvGrpSpPr>
        <p:grpSpPr bwMode="auto">
          <a:xfrm>
            <a:off x="3262740" y="4349050"/>
            <a:ext cx="1014703" cy="793709"/>
            <a:chOff x="2072" y="2792"/>
            <a:chExt cx="652" cy="510"/>
          </a:xfrm>
          <a:solidFill>
            <a:schemeClr val="bg1"/>
          </a:solidFill>
        </p:grpSpPr>
        <p:sp>
          <p:nvSpPr>
            <p:cNvPr id="29" name="Freeform 17"/>
            <p:cNvSpPr>
              <a:spLocks/>
            </p:cNvSpPr>
            <p:nvPr/>
          </p:nvSpPr>
          <p:spPr bwMode="auto">
            <a:xfrm>
              <a:off x="2072" y="2940"/>
              <a:ext cx="652" cy="362"/>
            </a:xfrm>
            <a:custGeom>
              <a:avLst/>
              <a:gdLst>
                <a:gd name="T0" fmla="*/ 109 w 273"/>
                <a:gd name="T1" fmla="*/ 78 h 151"/>
                <a:gd name="T2" fmla="*/ 0 w 273"/>
                <a:gd name="T3" fmla="*/ 0 h 151"/>
                <a:gd name="T4" fmla="*/ 0 w 273"/>
                <a:gd name="T5" fmla="*/ 131 h 151"/>
                <a:gd name="T6" fmla="*/ 21 w 273"/>
                <a:gd name="T7" fmla="*/ 151 h 151"/>
                <a:gd name="T8" fmla="*/ 252 w 273"/>
                <a:gd name="T9" fmla="*/ 151 h 151"/>
                <a:gd name="T10" fmla="*/ 273 w 273"/>
                <a:gd name="T11" fmla="*/ 131 h 151"/>
                <a:gd name="T12" fmla="*/ 273 w 273"/>
                <a:gd name="T13" fmla="*/ 0 h 151"/>
                <a:gd name="T14" fmla="*/ 164 w 273"/>
                <a:gd name="T15" fmla="*/ 78 h 151"/>
                <a:gd name="T16" fmla="*/ 109 w 273"/>
                <a:gd name="T17" fmla="*/ 7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51">
                  <a:moveTo>
                    <a:pt x="109" y="78"/>
                  </a:moveTo>
                  <a:cubicBezTo>
                    <a:pt x="0" y="0"/>
                    <a:pt x="0" y="0"/>
                    <a:pt x="0" y="0"/>
                  </a:cubicBezTo>
                  <a:cubicBezTo>
                    <a:pt x="0" y="131"/>
                    <a:pt x="0" y="131"/>
                    <a:pt x="0" y="131"/>
                  </a:cubicBezTo>
                  <a:cubicBezTo>
                    <a:pt x="0" y="142"/>
                    <a:pt x="9" y="151"/>
                    <a:pt x="21" y="151"/>
                  </a:cubicBezTo>
                  <a:cubicBezTo>
                    <a:pt x="252" y="151"/>
                    <a:pt x="252" y="151"/>
                    <a:pt x="252" y="151"/>
                  </a:cubicBezTo>
                  <a:cubicBezTo>
                    <a:pt x="264" y="151"/>
                    <a:pt x="273" y="142"/>
                    <a:pt x="273" y="131"/>
                  </a:cubicBezTo>
                  <a:cubicBezTo>
                    <a:pt x="273" y="0"/>
                    <a:pt x="273" y="0"/>
                    <a:pt x="273" y="0"/>
                  </a:cubicBezTo>
                  <a:cubicBezTo>
                    <a:pt x="164" y="78"/>
                    <a:pt x="164" y="78"/>
                    <a:pt x="164" y="78"/>
                  </a:cubicBezTo>
                  <a:cubicBezTo>
                    <a:pt x="149" y="89"/>
                    <a:pt x="124" y="89"/>
                    <a:pt x="10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 name="Freeform 18"/>
            <p:cNvSpPr>
              <a:spLocks/>
            </p:cNvSpPr>
            <p:nvPr/>
          </p:nvSpPr>
          <p:spPr bwMode="auto">
            <a:xfrm>
              <a:off x="2072" y="2792"/>
              <a:ext cx="652" cy="318"/>
            </a:xfrm>
            <a:custGeom>
              <a:avLst/>
              <a:gdLst>
                <a:gd name="T0" fmla="*/ 273 w 273"/>
                <a:gd name="T1" fmla="*/ 21 h 133"/>
                <a:gd name="T2" fmla="*/ 252 w 273"/>
                <a:gd name="T3" fmla="*/ 0 h 133"/>
                <a:gd name="T4" fmla="*/ 21 w 273"/>
                <a:gd name="T5" fmla="*/ 0 h 133"/>
                <a:gd name="T6" fmla="*/ 0 w 273"/>
                <a:gd name="T7" fmla="*/ 21 h 133"/>
                <a:gd name="T8" fmla="*/ 0 w 273"/>
                <a:gd name="T9" fmla="*/ 44 h 133"/>
                <a:gd name="T10" fmla="*/ 109 w 273"/>
                <a:gd name="T11" fmla="*/ 122 h 133"/>
                <a:gd name="T12" fmla="*/ 164 w 273"/>
                <a:gd name="T13" fmla="*/ 122 h 133"/>
                <a:gd name="T14" fmla="*/ 273 w 273"/>
                <a:gd name="T15" fmla="*/ 44 h 133"/>
                <a:gd name="T16" fmla="*/ 273 w 273"/>
                <a:gd name="T1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33">
                  <a:moveTo>
                    <a:pt x="273" y="21"/>
                  </a:moveTo>
                  <a:cubicBezTo>
                    <a:pt x="273" y="9"/>
                    <a:pt x="264" y="0"/>
                    <a:pt x="252" y="0"/>
                  </a:cubicBezTo>
                  <a:cubicBezTo>
                    <a:pt x="21" y="0"/>
                    <a:pt x="21" y="0"/>
                    <a:pt x="21" y="0"/>
                  </a:cubicBezTo>
                  <a:cubicBezTo>
                    <a:pt x="9" y="0"/>
                    <a:pt x="0" y="9"/>
                    <a:pt x="0" y="21"/>
                  </a:cubicBezTo>
                  <a:cubicBezTo>
                    <a:pt x="0" y="44"/>
                    <a:pt x="0" y="44"/>
                    <a:pt x="0" y="44"/>
                  </a:cubicBezTo>
                  <a:cubicBezTo>
                    <a:pt x="109" y="122"/>
                    <a:pt x="109" y="122"/>
                    <a:pt x="109" y="122"/>
                  </a:cubicBezTo>
                  <a:cubicBezTo>
                    <a:pt x="124" y="133"/>
                    <a:pt x="149" y="133"/>
                    <a:pt x="164" y="122"/>
                  </a:cubicBezTo>
                  <a:cubicBezTo>
                    <a:pt x="273" y="44"/>
                    <a:pt x="273" y="44"/>
                    <a:pt x="273" y="44"/>
                  </a:cubicBezTo>
                  <a:lnTo>
                    <a:pt x="27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grpSp>
        <p:nvGrpSpPr>
          <p:cNvPr id="32" name="Group 21"/>
          <p:cNvGrpSpPr>
            <a:grpSpLocks noChangeAspect="1"/>
          </p:cNvGrpSpPr>
          <p:nvPr/>
        </p:nvGrpSpPr>
        <p:grpSpPr bwMode="auto">
          <a:xfrm>
            <a:off x="10109061" y="4211317"/>
            <a:ext cx="790597" cy="1069173"/>
            <a:chOff x="6465" y="2685"/>
            <a:chExt cx="508" cy="687"/>
          </a:xfrm>
          <a:solidFill>
            <a:schemeClr val="bg1"/>
          </a:solidFill>
        </p:grpSpPr>
        <p:sp>
          <p:nvSpPr>
            <p:cNvPr id="33" name="Freeform 22"/>
            <p:cNvSpPr>
              <a:spLocks noEditPoints="1"/>
            </p:cNvSpPr>
            <p:nvPr/>
          </p:nvSpPr>
          <p:spPr bwMode="auto">
            <a:xfrm>
              <a:off x="6465" y="2978"/>
              <a:ext cx="508" cy="394"/>
            </a:xfrm>
            <a:custGeom>
              <a:avLst/>
              <a:gdLst>
                <a:gd name="T0" fmla="*/ 187 w 212"/>
                <a:gd name="T1" fmla="*/ 0 h 165"/>
                <a:gd name="T2" fmla="*/ 184 w 212"/>
                <a:gd name="T3" fmla="*/ 0 h 165"/>
                <a:gd name="T4" fmla="*/ 184 w 212"/>
                <a:gd name="T5" fmla="*/ 0 h 165"/>
                <a:gd name="T6" fmla="*/ 154 w 212"/>
                <a:gd name="T7" fmla="*/ 0 h 165"/>
                <a:gd name="T8" fmla="*/ 154 w 212"/>
                <a:gd name="T9" fmla="*/ 0 h 165"/>
                <a:gd name="T10" fmla="*/ 57 w 212"/>
                <a:gd name="T11" fmla="*/ 0 h 165"/>
                <a:gd name="T12" fmla="*/ 57 w 212"/>
                <a:gd name="T13" fmla="*/ 0 h 165"/>
                <a:gd name="T14" fmla="*/ 27 w 212"/>
                <a:gd name="T15" fmla="*/ 0 h 165"/>
                <a:gd name="T16" fmla="*/ 27 w 212"/>
                <a:gd name="T17" fmla="*/ 0 h 165"/>
                <a:gd name="T18" fmla="*/ 25 w 212"/>
                <a:gd name="T19" fmla="*/ 0 h 165"/>
                <a:gd name="T20" fmla="*/ 0 w 212"/>
                <a:gd name="T21" fmla="*/ 25 h 165"/>
                <a:gd name="T22" fmla="*/ 0 w 212"/>
                <a:gd name="T23" fmla="*/ 141 h 165"/>
                <a:gd name="T24" fmla="*/ 25 w 212"/>
                <a:gd name="T25" fmla="*/ 165 h 165"/>
                <a:gd name="T26" fmla="*/ 187 w 212"/>
                <a:gd name="T27" fmla="*/ 165 h 165"/>
                <a:gd name="T28" fmla="*/ 212 w 212"/>
                <a:gd name="T29" fmla="*/ 141 h 165"/>
                <a:gd name="T30" fmla="*/ 212 w 212"/>
                <a:gd name="T31" fmla="*/ 25 h 165"/>
                <a:gd name="T32" fmla="*/ 187 w 212"/>
                <a:gd name="T33" fmla="*/ 0 h 165"/>
                <a:gd name="T34" fmla="*/ 114 w 212"/>
                <a:gd name="T35" fmla="*/ 89 h 165"/>
                <a:gd name="T36" fmla="*/ 114 w 212"/>
                <a:gd name="T37" fmla="*/ 120 h 165"/>
                <a:gd name="T38" fmla="*/ 95 w 212"/>
                <a:gd name="T39" fmla="*/ 120 h 165"/>
                <a:gd name="T40" fmla="*/ 95 w 212"/>
                <a:gd name="T41" fmla="*/ 89 h 165"/>
                <a:gd name="T42" fmla="*/ 82 w 212"/>
                <a:gd name="T43" fmla="*/ 69 h 165"/>
                <a:gd name="T44" fmla="*/ 104 w 212"/>
                <a:gd name="T45" fmla="*/ 47 h 165"/>
                <a:gd name="T46" fmla="*/ 127 w 212"/>
                <a:gd name="T47" fmla="*/ 69 h 165"/>
                <a:gd name="T48" fmla="*/ 114 w 212"/>
                <a:gd name="T49" fmla="*/ 8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165">
                  <a:moveTo>
                    <a:pt x="187" y="0"/>
                  </a:moveTo>
                  <a:cubicBezTo>
                    <a:pt x="184" y="0"/>
                    <a:pt x="184" y="0"/>
                    <a:pt x="184" y="0"/>
                  </a:cubicBezTo>
                  <a:cubicBezTo>
                    <a:pt x="184" y="0"/>
                    <a:pt x="184" y="0"/>
                    <a:pt x="184" y="0"/>
                  </a:cubicBezTo>
                  <a:cubicBezTo>
                    <a:pt x="154" y="0"/>
                    <a:pt x="154" y="0"/>
                    <a:pt x="154" y="0"/>
                  </a:cubicBezTo>
                  <a:cubicBezTo>
                    <a:pt x="154" y="0"/>
                    <a:pt x="154" y="0"/>
                    <a:pt x="154" y="0"/>
                  </a:cubicBezTo>
                  <a:cubicBezTo>
                    <a:pt x="57" y="0"/>
                    <a:pt x="57" y="0"/>
                    <a:pt x="57" y="0"/>
                  </a:cubicBezTo>
                  <a:cubicBezTo>
                    <a:pt x="57" y="0"/>
                    <a:pt x="57" y="0"/>
                    <a:pt x="57" y="0"/>
                  </a:cubicBezTo>
                  <a:cubicBezTo>
                    <a:pt x="27" y="0"/>
                    <a:pt x="27" y="0"/>
                    <a:pt x="27" y="0"/>
                  </a:cubicBezTo>
                  <a:cubicBezTo>
                    <a:pt x="27" y="0"/>
                    <a:pt x="27" y="0"/>
                    <a:pt x="27" y="0"/>
                  </a:cubicBezTo>
                  <a:cubicBezTo>
                    <a:pt x="25" y="0"/>
                    <a:pt x="25" y="0"/>
                    <a:pt x="25" y="0"/>
                  </a:cubicBezTo>
                  <a:cubicBezTo>
                    <a:pt x="11" y="0"/>
                    <a:pt x="0" y="11"/>
                    <a:pt x="0" y="25"/>
                  </a:cubicBezTo>
                  <a:cubicBezTo>
                    <a:pt x="0" y="141"/>
                    <a:pt x="0" y="141"/>
                    <a:pt x="0" y="141"/>
                  </a:cubicBezTo>
                  <a:cubicBezTo>
                    <a:pt x="0" y="154"/>
                    <a:pt x="11" y="165"/>
                    <a:pt x="25" y="165"/>
                  </a:cubicBezTo>
                  <a:cubicBezTo>
                    <a:pt x="187" y="165"/>
                    <a:pt x="187" y="165"/>
                    <a:pt x="187" y="165"/>
                  </a:cubicBezTo>
                  <a:cubicBezTo>
                    <a:pt x="201" y="165"/>
                    <a:pt x="212" y="154"/>
                    <a:pt x="212" y="141"/>
                  </a:cubicBezTo>
                  <a:cubicBezTo>
                    <a:pt x="212" y="25"/>
                    <a:pt x="212" y="25"/>
                    <a:pt x="212" y="25"/>
                  </a:cubicBezTo>
                  <a:cubicBezTo>
                    <a:pt x="212" y="11"/>
                    <a:pt x="201" y="0"/>
                    <a:pt x="187" y="0"/>
                  </a:cubicBezTo>
                  <a:close/>
                  <a:moveTo>
                    <a:pt x="114" y="89"/>
                  </a:moveTo>
                  <a:cubicBezTo>
                    <a:pt x="114" y="120"/>
                    <a:pt x="114" y="120"/>
                    <a:pt x="114" y="120"/>
                  </a:cubicBezTo>
                  <a:cubicBezTo>
                    <a:pt x="95" y="120"/>
                    <a:pt x="95" y="120"/>
                    <a:pt x="95" y="120"/>
                  </a:cubicBezTo>
                  <a:cubicBezTo>
                    <a:pt x="95" y="89"/>
                    <a:pt x="95" y="89"/>
                    <a:pt x="95" y="89"/>
                  </a:cubicBezTo>
                  <a:cubicBezTo>
                    <a:pt x="87" y="86"/>
                    <a:pt x="82" y="78"/>
                    <a:pt x="82" y="69"/>
                  </a:cubicBezTo>
                  <a:cubicBezTo>
                    <a:pt x="82" y="57"/>
                    <a:pt x="92" y="47"/>
                    <a:pt x="104" y="47"/>
                  </a:cubicBezTo>
                  <a:cubicBezTo>
                    <a:pt x="117" y="47"/>
                    <a:pt x="127" y="57"/>
                    <a:pt x="127" y="69"/>
                  </a:cubicBezTo>
                  <a:cubicBezTo>
                    <a:pt x="127" y="78"/>
                    <a:pt x="122" y="86"/>
                    <a:pt x="114"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 name="Freeform 23"/>
            <p:cNvSpPr>
              <a:spLocks/>
            </p:cNvSpPr>
            <p:nvPr/>
          </p:nvSpPr>
          <p:spPr bwMode="auto">
            <a:xfrm>
              <a:off x="6532" y="2685"/>
              <a:ext cx="374" cy="389"/>
            </a:xfrm>
            <a:custGeom>
              <a:avLst/>
              <a:gdLst>
                <a:gd name="T0" fmla="*/ 0 w 156"/>
                <a:gd name="T1" fmla="*/ 118 h 163"/>
                <a:gd name="T2" fmla="*/ 30 w 156"/>
                <a:gd name="T3" fmla="*/ 118 h 163"/>
                <a:gd name="T4" fmla="*/ 30 w 156"/>
                <a:gd name="T5" fmla="*/ 76 h 163"/>
                <a:gd name="T6" fmla="*/ 30 w 156"/>
                <a:gd name="T7" fmla="*/ 75 h 163"/>
                <a:gd name="T8" fmla="*/ 30 w 156"/>
                <a:gd name="T9" fmla="*/ 75 h 163"/>
                <a:gd name="T10" fmla="*/ 42 w 156"/>
                <a:gd name="T11" fmla="*/ 42 h 163"/>
                <a:gd name="T12" fmla="*/ 80 w 156"/>
                <a:gd name="T13" fmla="*/ 29 h 163"/>
                <a:gd name="T14" fmla="*/ 104 w 156"/>
                <a:gd name="T15" fmla="*/ 36 h 163"/>
                <a:gd name="T16" fmla="*/ 127 w 156"/>
                <a:gd name="T17" fmla="*/ 76 h 163"/>
                <a:gd name="T18" fmla="*/ 127 w 156"/>
                <a:gd name="T19" fmla="*/ 163 h 163"/>
                <a:gd name="T20" fmla="*/ 156 w 156"/>
                <a:gd name="T21" fmla="*/ 163 h 163"/>
                <a:gd name="T22" fmla="*/ 156 w 156"/>
                <a:gd name="T23" fmla="*/ 76 h 163"/>
                <a:gd name="T24" fmla="*/ 118 w 156"/>
                <a:gd name="T25" fmla="*/ 9 h 163"/>
                <a:gd name="T26" fmla="*/ 80 w 156"/>
                <a:gd name="T27" fmla="*/ 0 h 163"/>
                <a:gd name="T28" fmla="*/ 20 w 156"/>
                <a:gd name="T29" fmla="*/ 22 h 163"/>
                <a:gd name="T30" fmla="*/ 0 w 156"/>
                <a:gd name="T31" fmla="*/ 76 h 163"/>
                <a:gd name="T32" fmla="*/ 0 w 156"/>
                <a:gd name="T33" fmla="*/ 11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63">
                  <a:moveTo>
                    <a:pt x="0" y="118"/>
                  </a:moveTo>
                  <a:cubicBezTo>
                    <a:pt x="0" y="141"/>
                    <a:pt x="30" y="136"/>
                    <a:pt x="30" y="118"/>
                  </a:cubicBezTo>
                  <a:cubicBezTo>
                    <a:pt x="30" y="100"/>
                    <a:pt x="30" y="76"/>
                    <a:pt x="30" y="76"/>
                  </a:cubicBezTo>
                  <a:cubicBezTo>
                    <a:pt x="30" y="75"/>
                    <a:pt x="30" y="75"/>
                    <a:pt x="30" y="75"/>
                  </a:cubicBezTo>
                  <a:cubicBezTo>
                    <a:pt x="30" y="75"/>
                    <a:pt x="30" y="75"/>
                    <a:pt x="30" y="75"/>
                  </a:cubicBezTo>
                  <a:cubicBezTo>
                    <a:pt x="30" y="75"/>
                    <a:pt x="29" y="55"/>
                    <a:pt x="42" y="42"/>
                  </a:cubicBezTo>
                  <a:cubicBezTo>
                    <a:pt x="51" y="34"/>
                    <a:pt x="63" y="29"/>
                    <a:pt x="80" y="29"/>
                  </a:cubicBezTo>
                  <a:cubicBezTo>
                    <a:pt x="80" y="29"/>
                    <a:pt x="92" y="30"/>
                    <a:pt x="104" y="36"/>
                  </a:cubicBezTo>
                  <a:cubicBezTo>
                    <a:pt x="119" y="43"/>
                    <a:pt x="127" y="56"/>
                    <a:pt x="127" y="76"/>
                  </a:cubicBezTo>
                  <a:cubicBezTo>
                    <a:pt x="127" y="163"/>
                    <a:pt x="127" y="163"/>
                    <a:pt x="127" y="163"/>
                  </a:cubicBezTo>
                  <a:cubicBezTo>
                    <a:pt x="156" y="163"/>
                    <a:pt x="156" y="163"/>
                    <a:pt x="156" y="163"/>
                  </a:cubicBezTo>
                  <a:cubicBezTo>
                    <a:pt x="156" y="76"/>
                    <a:pt x="156" y="76"/>
                    <a:pt x="156" y="76"/>
                  </a:cubicBezTo>
                  <a:cubicBezTo>
                    <a:pt x="156" y="37"/>
                    <a:pt x="135" y="18"/>
                    <a:pt x="118" y="9"/>
                  </a:cubicBezTo>
                  <a:cubicBezTo>
                    <a:pt x="100" y="0"/>
                    <a:pt x="82" y="0"/>
                    <a:pt x="80" y="0"/>
                  </a:cubicBezTo>
                  <a:cubicBezTo>
                    <a:pt x="55" y="0"/>
                    <a:pt x="35" y="7"/>
                    <a:pt x="20" y="22"/>
                  </a:cubicBezTo>
                  <a:cubicBezTo>
                    <a:pt x="0" y="43"/>
                    <a:pt x="0" y="72"/>
                    <a:pt x="0" y="76"/>
                  </a:cubicBezTo>
                  <a:cubicBezTo>
                    <a:pt x="0" y="76"/>
                    <a:pt x="0" y="94"/>
                    <a:pt x="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grpSp>
        <p:nvGrpSpPr>
          <p:cNvPr id="48" name="Group 4"/>
          <p:cNvGrpSpPr>
            <a:grpSpLocks noChangeAspect="1"/>
          </p:cNvGrpSpPr>
          <p:nvPr/>
        </p:nvGrpSpPr>
        <p:grpSpPr bwMode="auto">
          <a:xfrm>
            <a:off x="5464895" y="4099816"/>
            <a:ext cx="1130972" cy="1267500"/>
            <a:chOff x="2264" y="2002"/>
            <a:chExt cx="613" cy="687"/>
          </a:xfrm>
          <a:solidFill>
            <a:schemeClr val="bg1"/>
          </a:solidFill>
        </p:grpSpPr>
        <p:sp>
          <p:nvSpPr>
            <p:cNvPr id="49" name="Freeform 5"/>
            <p:cNvSpPr>
              <a:spLocks noEditPoints="1"/>
            </p:cNvSpPr>
            <p:nvPr/>
          </p:nvSpPr>
          <p:spPr bwMode="auto">
            <a:xfrm>
              <a:off x="2264" y="2002"/>
              <a:ext cx="613" cy="687"/>
            </a:xfrm>
            <a:custGeom>
              <a:avLst/>
              <a:gdLst>
                <a:gd name="T0" fmla="*/ 255 w 256"/>
                <a:gd name="T1" fmla="*/ 232 h 288"/>
                <a:gd name="T2" fmla="*/ 247 w 256"/>
                <a:gd name="T3" fmla="*/ 231 h 288"/>
                <a:gd name="T4" fmla="*/ 245 w 256"/>
                <a:gd name="T5" fmla="*/ 80 h 288"/>
                <a:gd name="T6" fmla="*/ 140 w 256"/>
                <a:gd name="T7" fmla="*/ 0 h 288"/>
                <a:gd name="T8" fmla="*/ 25 w 256"/>
                <a:gd name="T9" fmla="*/ 80 h 288"/>
                <a:gd name="T10" fmla="*/ 23 w 256"/>
                <a:gd name="T11" fmla="*/ 232 h 288"/>
                <a:gd name="T12" fmla="*/ 0 w 256"/>
                <a:gd name="T13" fmla="*/ 237 h 288"/>
                <a:gd name="T14" fmla="*/ 0 w 256"/>
                <a:gd name="T15" fmla="*/ 242 h 288"/>
                <a:gd name="T16" fmla="*/ 127 w 256"/>
                <a:gd name="T17" fmla="*/ 288 h 288"/>
                <a:gd name="T18" fmla="*/ 256 w 256"/>
                <a:gd name="T19" fmla="*/ 244 h 288"/>
                <a:gd name="T20" fmla="*/ 255 w 256"/>
                <a:gd name="T21" fmla="*/ 232 h 288"/>
                <a:gd name="T22" fmla="*/ 28 w 256"/>
                <a:gd name="T23" fmla="*/ 83 h 288"/>
                <a:gd name="T24" fmla="*/ 141 w 256"/>
                <a:gd name="T25" fmla="*/ 6 h 288"/>
                <a:gd name="T26" fmla="*/ 142 w 256"/>
                <a:gd name="T27" fmla="*/ 258 h 288"/>
                <a:gd name="T28" fmla="*/ 26 w 256"/>
                <a:gd name="T29" fmla="*/ 232 h 288"/>
                <a:gd name="T30" fmla="*/ 28 w 256"/>
                <a:gd name="T31" fmla="*/ 83 h 288"/>
                <a:gd name="T32" fmla="*/ 126 w 256"/>
                <a:gd name="T33" fmla="*/ 280 h 288"/>
                <a:gd name="T34" fmla="*/ 4 w 256"/>
                <a:gd name="T35" fmla="*/ 238 h 288"/>
                <a:gd name="T36" fmla="*/ 25 w 256"/>
                <a:gd name="T37" fmla="*/ 234 h 288"/>
                <a:gd name="T38" fmla="*/ 27 w 256"/>
                <a:gd name="T39" fmla="*/ 234 h 288"/>
                <a:gd name="T40" fmla="*/ 143 w 256"/>
                <a:gd name="T41" fmla="*/ 262 h 288"/>
                <a:gd name="T42" fmla="*/ 196 w 256"/>
                <a:gd name="T43" fmla="*/ 260 h 288"/>
                <a:gd name="T44" fmla="*/ 126 w 256"/>
                <a:gd name="T45" fmla="*/ 2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 h="288">
                  <a:moveTo>
                    <a:pt x="255" y="232"/>
                  </a:moveTo>
                  <a:cubicBezTo>
                    <a:pt x="252" y="232"/>
                    <a:pt x="249" y="231"/>
                    <a:pt x="247" y="231"/>
                  </a:cubicBezTo>
                  <a:cubicBezTo>
                    <a:pt x="246" y="225"/>
                    <a:pt x="245" y="80"/>
                    <a:pt x="245" y="80"/>
                  </a:cubicBezTo>
                  <a:cubicBezTo>
                    <a:pt x="140" y="0"/>
                    <a:pt x="140" y="0"/>
                    <a:pt x="140" y="0"/>
                  </a:cubicBezTo>
                  <a:cubicBezTo>
                    <a:pt x="25" y="80"/>
                    <a:pt x="25" y="80"/>
                    <a:pt x="25" y="80"/>
                  </a:cubicBezTo>
                  <a:cubicBezTo>
                    <a:pt x="25" y="80"/>
                    <a:pt x="23" y="230"/>
                    <a:pt x="23" y="232"/>
                  </a:cubicBezTo>
                  <a:cubicBezTo>
                    <a:pt x="15" y="234"/>
                    <a:pt x="8" y="235"/>
                    <a:pt x="0" y="237"/>
                  </a:cubicBezTo>
                  <a:cubicBezTo>
                    <a:pt x="0" y="238"/>
                    <a:pt x="0" y="240"/>
                    <a:pt x="0" y="242"/>
                  </a:cubicBezTo>
                  <a:cubicBezTo>
                    <a:pt x="42" y="257"/>
                    <a:pt x="83" y="272"/>
                    <a:pt x="127" y="288"/>
                  </a:cubicBezTo>
                  <a:cubicBezTo>
                    <a:pt x="171" y="273"/>
                    <a:pt x="204" y="262"/>
                    <a:pt x="256" y="244"/>
                  </a:cubicBezTo>
                  <a:cubicBezTo>
                    <a:pt x="256" y="240"/>
                    <a:pt x="255" y="236"/>
                    <a:pt x="255" y="232"/>
                  </a:cubicBezTo>
                  <a:close/>
                  <a:moveTo>
                    <a:pt x="28" y="83"/>
                  </a:moveTo>
                  <a:cubicBezTo>
                    <a:pt x="141" y="6"/>
                    <a:pt x="141" y="6"/>
                    <a:pt x="141" y="6"/>
                  </a:cubicBezTo>
                  <a:cubicBezTo>
                    <a:pt x="142" y="258"/>
                    <a:pt x="142" y="258"/>
                    <a:pt x="142" y="258"/>
                  </a:cubicBezTo>
                  <a:cubicBezTo>
                    <a:pt x="133" y="257"/>
                    <a:pt x="36" y="234"/>
                    <a:pt x="26" y="232"/>
                  </a:cubicBezTo>
                  <a:cubicBezTo>
                    <a:pt x="27" y="225"/>
                    <a:pt x="28" y="83"/>
                    <a:pt x="28" y="83"/>
                  </a:cubicBezTo>
                  <a:close/>
                  <a:moveTo>
                    <a:pt x="126" y="280"/>
                  </a:moveTo>
                  <a:cubicBezTo>
                    <a:pt x="108" y="274"/>
                    <a:pt x="13" y="242"/>
                    <a:pt x="4" y="238"/>
                  </a:cubicBezTo>
                  <a:cubicBezTo>
                    <a:pt x="11" y="237"/>
                    <a:pt x="18" y="235"/>
                    <a:pt x="25" y="234"/>
                  </a:cubicBezTo>
                  <a:cubicBezTo>
                    <a:pt x="26" y="234"/>
                    <a:pt x="26" y="234"/>
                    <a:pt x="27" y="234"/>
                  </a:cubicBezTo>
                  <a:cubicBezTo>
                    <a:pt x="39" y="238"/>
                    <a:pt x="143" y="262"/>
                    <a:pt x="143" y="262"/>
                  </a:cubicBezTo>
                  <a:cubicBezTo>
                    <a:pt x="196" y="260"/>
                    <a:pt x="196" y="260"/>
                    <a:pt x="196" y="260"/>
                  </a:cubicBezTo>
                  <a:cubicBezTo>
                    <a:pt x="171" y="267"/>
                    <a:pt x="140" y="276"/>
                    <a:pt x="126"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0" name="Freeform 6"/>
            <p:cNvSpPr>
              <a:spLocks/>
            </p:cNvSpPr>
            <p:nvPr/>
          </p:nvSpPr>
          <p:spPr bwMode="auto">
            <a:xfrm>
              <a:off x="2343" y="2057"/>
              <a:ext cx="239" cy="183"/>
            </a:xfrm>
            <a:custGeom>
              <a:avLst/>
              <a:gdLst>
                <a:gd name="T0" fmla="*/ 239 w 239"/>
                <a:gd name="T1" fmla="*/ 0 h 183"/>
                <a:gd name="T2" fmla="*/ 0 w 239"/>
                <a:gd name="T3" fmla="*/ 147 h 183"/>
                <a:gd name="T4" fmla="*/ 0 w 239"/>
                <a:gd name="T5" fmla="*/ 183 h 183"/>
                <a:gd name="T6" fmla="*/ 239 w 239"/>
                <a:gd name="T7" fmla="*/ 52 h 183"/>
                <a:gd name="T8" fmla="*/ 239 w 239"/>
                <a:gd name="T9" fmla="*/ 0 h 183"/>
              </a:gdLst>
              <a:ahLst/>
              <a:cxnLst>
                <a:cxn ang="0">
                  <a:pos x="T0" y="T1"/>
                </a:cxn>
                <a:cxn ang="0">
                  <a:pos x="T2" y="T3"/>
                </a:cxn>
                <a:cxn ang="0">
                  <a:pos x="T4" y="T5"/>
                </a:cxn>
                <a:cxn ang="0">
                  <a:pos x="T6" y="T7"/>
                </a:cxn>
                <a:cxn ang="0">
                  <a:pos x="T8" y="T9"/>
                </a:cxn>
              </a:cxnLst>
              <a:rect l="0" t="0" r="r" b="b"/>
              <a:pathLst>
                <a:path w="239" h="183">
                  <a:moveTo>
                    <a:pt x="239" y="0"/>
                  </a:moveTo>
                  <a:lnTo>
                    <a:pt x="0" y="147"/>
                  </a:lnTo>
                  <a:lnTo>
                    <a:pt x="0" y="183"/>
                  </a:lnTo>
                  <a:lnTo>
                    <a:pt x="239" y="52"/>
                  </a:lnTo>
                  <a:lnTo>
                    <a:pt x="2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1" name="Freeform 7"/>
            <p:cNvSpPr>
              <a:spLocks/>
            </p:cNvSpPr>
            <p:nvPr/>
          </p:nvSpPr>
          <p:spPr bwMode="auto">
            <a:xfrm>
              <a:off x="2343" y="2460"/>
              <a:ext cx="242" cy="47"/>
            </a:xfrm>
            <a:custGeom>
              <a:avLst/>
              <a:gdLst>
                <a:gd name="T0" fmla="*/ 242 w 242"/>
                <a:gd name="T1" fmla="*/ 0 h 47"/>
                <a:gd name="T2" fmla="*/ 0 w 242"/>
                <a:gd name="T3" fmla="*/ 2 h 47"/>
                <a:gd name="T4" fmla="*/ 0 w 242"/>
                <a:gd name="T5" fmla="*/ 33 h 47"/>
                <a:gd name="T6" fmla="*/ 242 w 242"/>
                <a:gd name="T7" fmla="*/ 47 h 47"/>
                <a:gd name="T8" fmla="*/ 242 w 242"/>
                <a:gd name="T9" fmla="*/ 0 h 47"/>
              </a:gdLst>
              <a:ahLst/>
              <a:cxnLst>
                <a:cxn ang="0">
                  <a:pos x="T0" y="T1"/>
                </a:cxn>
                <a:cxn ang="0">
                  <a:pos x="T2" y="T3"/>
                </a:cxn>
                <a:cxn ang="0">
                  <a:pos x="T4" y="T5"/>
                </a:cxn>
                <a:cxn ang="0">
                  <a:pos x="T6" y="T7"/>
                </a:cxn>
                <a:cxn ang="0">
                  <a:pos x="T8" y="T9"/>
                </a:cxn>
              </a:cxnLst>
              <a:rect l="0" t="0" r="r" b="b"/>
              <a:pathLst>
                <a:path w="242" h="47">
                  <a:moveTo>
                    <a:pt x="242" y="0"/>
                  </a:moveTo>
                  <a:lnTo>
                    <a:pt x="0" y="2"/>
                  </a:lnTo>
                  <a:lnTo>
                    <a:pt x="0" y="33"/>
                  </a:lnTo>
                  <a:lnTo>
                    <a:pt x="242" y="47"/>
                  </a:lnTo>
                  <a:lnTo>
                    <a:pt x="2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2" name="Freeform 8"/>
            <p:cNvSpPr>
              <a:spLocks/>
            </p:cNvSpPr>
            <p:nvPr/>
          </p:nvSpPr>
          <p:spPr bwMode="auto">
            <a:xfrm>
              <a:off x="2343" y="2515"/>
              <a:ext cx="242" cy="71"/>
            </a:xfrm>
            <a:custGeom>
              <a:avLst/>
              <a:gdLst>
                <a:gd name="T0" fmla="*/ 242 w 242"/>
                <a:gd name="T1" fmla="*/ 26 h 71"/>
                <a:gd name="T2" fmla="*/ 0 w 242"/>
                <a:gd name="T3" fmla="*/ 0 h 71"/>
                <a:gd name="T4" fmla="*/ 0 w 242"/>
                <a:gd name="T5" fmla="*/ 28 h 71"/>
                <a:gd name="T6" fmla="*/ 242 w 242"/>
                <a:gd name="T7" fmla="*/ 71 h 71"/>
                <a:gd name="T8" fmla="*/ 242 w 242"/>
                <a:gd name="T9" fmla="*/ 26 h 71"/>
              </a:gdLst>
              <a:ahLst/>
              <a:cxnLst>
                <a:cxn ang="0">
                  <a:pos x="T0" y="T1"/>
                </a:cxn>
                <a:cxn ang="0">
                  <a:pos x="T2" y="T3"/>
                </a:cxn>
                <a:cxn ang="0">
                  <a:pos x="T4" y="T5"/>
                </a:cxn>
                <a:cxn ang="0">
                  <a:pos x="T6" y="T7"/>
                </a:cxn>
                <a:cxn ang="0">
                  <a:pos x="T8" y="T9"/>
                </a:cxn>
              </a:cxnLst>
              <a:rect l="0" t="0" r="r" b="b"/>
              <a:pathLst>
                <a:path w="242" h="71">
                  <a:moveTo>
                    <a:pt x="242" y="26"/>
                  </a:moveTo>
                  <a:lnTo>
                    <a:pt x="0" y="0"/>
                  </a:lnTo>
                  <a:lnTo>
                    <a:pt x="0" y="28"/>
                  </a:lnTo>
                  <a:lnTo>
                    <a:pt x="242" y="71"/>
                  </a:lnTo>
                  <a:lnTo>
                    <a:pt x="24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3" name="Freeform 9"/>
            <p:cNvSpPr>
              <a:spLocks/>
            </p:cNvSpPr>
            <p:nvPr/>
          </p:nvSpPr>
          <p:spPr bwMode="auto">
            <a:xfrm>
              <a:off x="2343" y="2138"/>
              <a:ext cx="239" cy="152"/>
            </a:xfrm>
            <a:custGeom>
              <a:avLst/>
              <a:gdLst>
                <a:gd name="T0" fmla="*/ 239 w 239"/>
                <a:gd name="T1" fmla="*/ 0 h 152"/>
                <a:gd name="T2" fmla="*/ 0 w 239"/>
                <a:gd name="T3" fmla="*/ 119 h 152"/>
                <a:gd name="T4" fmla="*/ 0 w 239"/>
                <a:gd name="T5" fmla="*/ 152 h 152"/>
                <a:gd name="T6" fmla="*/ 239 w 239"/>
                <a:gd name="T7" fmla="*/ 50 h 152"/>
                <a:gd name="T8" fmla="*/ 239 w 239"/>
                <a:gd name="T9" fmla="*/ 0 h 152"/>
              </a:gdLst>
              <a:ahLst/>
              <a:cxnLst>
                <a:cxn ang="0">
                  <a:pos x="T0" y="T1"/>
                </a:cxn>
                <a:cxn ang="0">
                  <a:pos x="T2" y="T3"/>
                </a:cxn>
                <a:cxn ang="0">
                  <a:pos x="T4" y="T5"/>
                </a:cxn>
                <a:cxn ang="0">
                  <a:pos x="T6" y="T7"/>
                </a:cxn>
                <a:cxn ang="0">
                  <a:pos x="T8" y="T9"/>
                </a:cxn>
              </a:cxnLst>
              <a:rect l="0" t="0" r="r" b="b"/>
              <a:pathLst>
                <a:path w="239" h="152">
                  <a:moveTo>
                    <a:pt x="239" y="0"/>
                  </a:moveTo>
                  <a:lnTo>
                    <a:pt x="0" y="119"/>
                  </a:lnTo>
                  <a:lnTo>
                    <a:pt x="0" y="152"/>
                  </a:lnTo>
                  <a:lnTo>
                    <a:pt x="239" y="50"/>
                  </a:lnTo>
                  <a:lnTo>
                    <a:pt x="2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4" name="Freeform 53"/>
            <p:cNvSpPr>
              <a:spLocks/>
            </p:cNvSpPr>
            <p:nvPr/>
          </p:nvSpPr>
          <p:spPr bwMode="auto">
            <a:xfrm>
              <a:off x="2343" y="2379"/>
              <a:ext cx="242" cy="64"/>
            </a:xfrm>
            <a:custGeom>
              <a:avLst/>
              <a:gdLst>
                <a:gd name="T0" fmla="*/ 242 w 242"/>
                <a:gd name="T1" fmla="*/ 0 h 64"/>
                <a:gd name="T2" fmla="*/ 0 w 242"/>
                <a:gd name="T3" fmla="*/ 33 h 64"/>
                <a:gd name="T4" fmla="*/ 0 w 242"/>
                <a:gd name="T5" fmla="*/ 64 h 64"/>
                <a:gd name="T6" fmla="*/ 242 w 242"/>
                <a:gd name="T7" fmla="*/ 47 h 64"/>
                <a:gd name="T8" fmla="*/ 242 w 242"/>
                <a:gd name="T9" fmla="*/ 0 h 64"/>
              </a:gdLst>
              <a:ahLst/>
              <a:cxnLst>
                <a:cxn ang="0">
                  <a:pos x="T0" y="T1"/>
                </a:cxn>
                <a:cxn ang="0">
                  <a:pos x="T2" y="T3"/>
                </a:cxn>
                <a:cxn ang="0">
                  <a:pos x="T4" y="T5"/>
                </a:cxn>
                <a:cxn ang="0">
                  <a:pos x="T6" y="T7"/>
                </a:cxn>
                <a:cxn ang="0">
                  <a:pos x="T8" y="T9"/>
                </a:cxn>
              </a:cxnLst>
              <a:rect l="0" t="0" r="r" b="b"/>
              <a:pathLst>
                <a:path w="242" h="64">
                  <a:moveTo>
                    <a:pt x="242" y="0"/>
                  </a:moveTo>
                  <a:lnTo>
                    <a:pt x="0" y="33"/>
                  </a:lnTo>
                  <a:lnTo>
                    <a:pt x="0" y="64"/>
                  </a:lnTo>
                  <a:lnTo>
                    <a:pt x="242" y="47"/>
                  </a:lnTo>
                  <a:lnTo>
                    <a:pt x="2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5" name="Freeform 54"/>
            <p:cNvSpPr>
              <a:spLocks/>
            </p:cNvSpPr>
            <p:nvPr/>
          </p:nvSpPr>
          <p:spPr bwMode="auto">
            <a:xfrm>
              <a:off x="2343" y="2300"/>
              <a:ext cx="242" cy="90"/>
            </a:xfrm>
            <a:custGeom>
              <a:avLst/>
              <a:gdLst>
                <a:gd name="T0" fmla="*/ 239 w 242"/>
                <a:gd name="T1" fmla="*/ 0 h 90"/>
                <a:gd name="T2" fmla="*/ 0 w 242"/>
                <a:gd name="T3" fmla="*/ 59 h 90"/>
                <a:gd name="T4" fmla="*/ 0 w 242"/>
                <a:gd name="T5" fmla="*/ 90 h 90"/>
                <a:gd name="T6" fmla="*/ 242 w 242"/>
                <a:gd name="T7" fmla="*/ 48 h 90"/>
                <a:gd name="T8" fmla="*/ 239 w 242"/>
                <a:gd name="T9" fmla="*/ 0 h 90"/>
              </a:gdLst>
              <a:ahLst/>
              <a:cxnLst>
                <a:cxn ang="0">
                  <a:pos x="T0" y="T1"/>
                </a:cxn>
                <a:cxn ang="0">
                  <a:pos x="T2" y="T3"/>
                </a:cxn>
                <a:cxn ang="0">
                  <a:pos x="T4" y="T5"/>
                </a:cxn>
                <a:cxn ang="0">
                  <a:pos x="T6" y="T7"/>
                </a:cxn>
                <a:cxn ang="0">
                  <a:pos x="T8" y="T9"/>
                </a:cxn>
              </a:cxnLst>
              <a:rect l="0" t="0" r="r" b="b"/>
              <a:pathLst>
                <a:path w="242" h="90">
                  <a:moveTo>
                    <a:pt x="239" y="0"/>
                  </a:moveTo>
                  <a:lnTo>
                    <a:pt x="0" y="59"/>
                  </a:lnTo>
                  <a:lnTo>
                    <a:pt x="0" y="90"/>
                  </a:lnTo>
                  <a:lnTo>
                    <a:pt x="242" y="48"/>
                  </a:lnTo>
                  <a:lnTo>
                    <a:pt x="2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6" name="Freeform 12"/>
            <p:cNvSpPr>
              <a:spLocks/>
            </p:cNvSpPr>
            <p:nvPr/>
          </p:nvSpPr>
          <p:spPr bwMode="auto">
            <a:xfrm>
              <a:off x="2343" y="2219"/>
              <a:ext cx="239" cy="121"/>
            </a:xfrm>
            <a:custGeom>
              <a:avLst/>
              <a:gdLst>
                <a:gd name="T0" fmla="*/ 239 w 239"/>
                <a:gd name="T1" fmla="*/ 0 h 121"/>
                <a:gd name="T2" fmla="*/ 0 w 239"/>
                <a:gd name="T3" fmla="*/ 90 h 121"/>
                <a:gd name="T4" fmla="*/ 0 w 239"/>
                <a:gd name="T5" fmla="*/ 121 h 121"/>
                <a:gd name="T6" fmla="*/ 239 w 239"/>
                <a:gd name="T7" fmla="*/ 47 h 121"/>
                <a:gd name="T8" fmla="*/ 239 w 239"/>
                <a:gd name="T9" fmla="*/ 0 h 121"/>
              </a:gdLst>
              <a:ahLst/>
              <a:cxnLst>
                <a:cxn ang="0">
                  <a:pos x="T0" y="T1"/>
                </a:cxn>
                <a:cxn ang="0">
                  <a:pos x="T2" y="T3"/>
                </a:cxn>
                <a:cxn ang="0">
                  <a:pos x="T4" y="T5"/>
                </a:cxn>
                <a:cxn ang="0">
                  <a:pos x="T6" y="T7"/>
                </a:cxn>
                <a:cxn ang="0">
                  <a:pos x="T8" y="T9"/>
                </a:cxn>
              </a:cxnLst>
              <a:rect l="0" t="0" r="r" b="b"/>
              <a:pathLst>
                <a:path w="239" h="121">
                  <a:moveTo>
                    <a:pt x="239" y="0"/>
                  </a:moveTo>
                  <a:lnTo>
                    <a:pt x="0" y="90"/>
                  </a:lnTo>
                  <a:lnTo>
                    <a:pt x="0" y="121"/>
                  </a:lnTo>
                  <a:lnTo>
                    <a:pt x="239" y="47"/>
                  </a:lnTo>
                  <a:lnTo>
                    <a:pt x="2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
        <p:nvSpPr>
          <p:cNvPr id="4" name="Title 3"/>
          <p:cNvSpPr>
            <a:spLocks noGrp="1"/>
          </p:cNvSpPr>
          <p:nvPr>
            <p:ph type="title"/>
          </p:nvPr>
        </p:nvSpPr>
        <p:spPr/>
        <p:txBody>
          <a:bodyPr/>
          <a:lstStyle/>
          <a:p>
            <a:r>
              <a:rPr lang="es-ES" dirty="0" smtClean="0"/>
              <a:t>New </a:t>
            </a:r>
            <a:r>
              <a:rPr lang="es-ES" dirty="0" err="1" smtClean="0"/>
              <a:t>features</a:t>
            </a:r>
            <a:endParaRPr lang="es-ES_tradnl" dirty="0"/>
          </a:p>
        </p:txBody>
      </p:sp>
      <p:pic>
        <p:nvPicPr>
          <p:cNvPr id="43" name="Picture 42"/>
          <p:cNvPicPr>
            <a:picLocks noChangeAspect="1"/>
          </p:cNvPicPr>
          <p:nvPr/>
        </p:nvPicPr>
        <p:blipFill>
          <a:blip r:embed="rId3"/>
          <a:stretch>
            <a:fillRect/>
          </a:stretch>
        </p:blipFill>
        <p:spPr>
          <a:xfrm>
            <a:off x="7650233" y="4391470"/>
            <a:ext cx="1334491" cy="915395"/>
          </a:xfrm>
          <a:prstGeom prst="rect">
            <a:avLst/>
          </a:prstGeom>
        </p:spPr>
      </p:pic>
    </p:spTree>
    <p:extLst>
      <p:ext uri="{BB962C8B-B14F-4D97-AF65-F5344CB8AC3E}">
        <p14:creationId xmlns:p14="http://schemas.microsoft.com/office/powerpoint/2010/main" val="26006037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fill="hold"/>
                                        <p:tgtEl>
                                          <p:spTgt spid="48"/>
                                        </p:tgtEl>
                                        <p:attrNameLst>
                                          <p:attrName>ppt_x</p:attrName>
                                        </p:attrNameLst>
                                      </p:cBhvr>
                                      <p:tavLst>
                                        <p:tav tm="0">
                                          <p:val>
                                            <p:strVal val="#ppt_x"/>
                                          </p:val>
                                        </p:tav>
                                        <p:tav tm="100000">
                                          <p:val>
                                            <p:strVal val="#ppt_x"/>
                                          </p:val>
                                        </p:tav>
                                      </p:tavLst>
                                    </p:anim>
                                    <p:anim calcmode="lin" valueType="num">
                                      <p:cBhvr additive="base">
                                        <p:cTn id="30" dur="500" fill="hold"/>
                                        <p:tgtEl>
                                          <p:spTgt spid="48"/>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086694" y="487"/>
            <a:ext cx="10381000" cy="6880686"/>
          </a:xfrm>
          <a:prstGeom prst="rect">
            <a:avLst/>
          </a:pr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 name="Rectangle 13"/>
          <p:cNvSpPr/>
          <p:nvPr/>
        </p:nvSpPr>
        <p:spPr bwMode="auto">
          <a:xfrm>
            <a:off x="1" y="486"/>
            <a:ext cx="2264783" cy="685702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58570" tIns="448212" rIns="143428"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711">
              <a:lnSpc>
                <a:spcPct val="90000"/>
              </a:lnSpc>
              <a:spcBef>
                <a:spcPct val="0"/>
              </a:spcBef>
              <a:spcAft>
                <a:spcPts val="1200"/>
              </a:spcAft>
            </a:pPr>
            <a:r>
              <a:rPr lang="en-US" sz="2353" dirty="0">
                <a:solidFill>
                  <a:srgbClr val="FFFFFF"/>
                </a:solidFill>
                <a:latin typeface="Segoe UI Light"/>
              </a:rPr>
              <a:t>Better collaboration</a:t>
            </a:r>
          </a:p>
        </p:txBody>
      </p:sp>
      <p:grpSp>
        <p:nvGrpSpPr>
          <p:cNvPr id="141" name="Group 4"/>
          <p:cNvGrpSpPr>
            <a:grpSpLocks noChangeAspect="1"/>
          </p:cNvGrpSpPr>
          <p:nvPr/>
        </p:nvGrpSpPr>
        <p:grpSpPr bwMode="auto">
          <a:xfrm>
            <a:off x="430181" y="1763547"/>
            <a:ext cx="1404422" cy="1019903"/>
            <a:chOff x="511" y="2688"/>
            <a:chExt cx="683" cy="496"/>
          </a:xfrm>
          <a:solidFill>
            <a:schemeClr val="tx1"/>
          </a:solidFill>
        </p:grpSpPr>
        <p:sp>
          <p:nvSpPr>
            <p:cNvPr id="142" name="Freeform 5"/>
            <p:cNvSpPr>
              <a:spLocks noEditPoints="1"/>
            </p:cNvSpPr>
            <p:nvPr/>
          </p:nvSpPr>
          <p:spPr bwMode="auto">
            <a:xfrm>
              <a:off x="869" y="2937"/>
              <a:ext cx="325" cy="158"/>
            </a:xfrm>
            <a:custGeom>
              <a:avLst/>
              <a:gdLst>
                <a:gd name="T0" fmla="*/ 136 w 136"/>
                <a:gd name="T1" fmla="*/ 25 h 66"/>
                <a:gd name="T2" fmla="*/ 102 w 136"/>
                <a:gd name="T3" fmla="*/ 0 h 66"/>
                <a:gd name="T4" fmla="*/ 91 w 136"/>
                <a:gd name="T5" fmla="*/ 9 h 66"/>
                <a:gd name="T6" fmla="*/ 99 w 136"/>
                <a:gd name="T7" fmla="*/ 17 h 66"/>
                <a:gd name="T8" fmla="*/ 67 w 136"/>
                <a:gd name="T9" fmla="*/ 36 h 66"/>
                <a:gd name="T10" fmla="*/ 34 w 136"/>
                <a:gd name="T11" fmla="*/ 18 h 66"/>
                <a:gd name="T12" fmla="*/ 42 w 136"/>
                <a:gd name="T13" fmla="*/ 9 h 66"/>
                <a:gd name="T14" fmla="*/ 32 w 136"/>
                <a:gd name="T15" fmla="*/ 0 h 66"/>
                <a:gd name="T16" fmla="*/ 0 w 136"/>
                <a:gd name="T17" fmla="*/ 18 h 66"/>
                <a:gd name="T18" fmla="*/ 20 w 136"/>
                <a:gd name="T19" fmla="*/ 25 h 66"/>
                <a:gd name="T20" fmla="*/ 45 w 136"/>
                <a:gd name="T21" fmla="*/ 48 h 66"/>
                <a:gd name="T22" fmla="*/ 45 w 136"/>
                <a:gd name="T23" fmla="*/ 65 h 66"/>
                <a:gd name="T24" fmla="*/ 67 w 136"/>
                <a:gd name="T25" fmla="*/ 66 h 66"/>
                <a:gd name="T26" fmla="*/ 67 w 136"/>
                <a:gd name="T27" fmla="*/ 66 h 66"/>
                <a:gd name="T28" fmla="*/ 67 w 136"/>
                <a:gd name="T29" fmla="*/ 66 h 66"/>
                <a:gd name="T30" fmla="*/ 67 w 136"/>
                <a:gd name="T31" fmla="*/ 66 h 66"/>
                <a:gd name="T32" fmla="*/ 67 w 136"/>
                <a:gd name="T33" fmla="*/ 66 h 66"/>
                <a:gd name="T34" fmla="*/ 67 w 136"/>
                <a:gd name="T35" fmla="*/ 66 h 66"/>
                <a:gd name="T36" fmla="*/ 67 w 136"/>
                <a:gd name="T37" fmla="*/ 66 h 66"/>
                <a:gd name="T38" fmla="*/ 67 w 136"/>
                <a:gd name="T39" fmla="*/ 66 h 66"/>
                <a:gd name="T40" fmla="*/ 68 w 136"/>
                <a:gd name="T41" fmla="*/ 66 h 66"/>
                <a:gd name="T42" fmla="*/ 68 w 136"/>
                <a:gd name="T43" fmla="*/ 66 h 66"/>
                <a:gd name="T44" fmla="*/ 68 w 136"/>
                <a:gd name="T45" fmla="*/ 66 h 66"/>
                <a:gd name="T46" fmla="*/ 136 w 136"/>
                <a:gd name="T47" fmla="*/ 60 h 66"/>
                <a:gd name="T48" fmla="*/ 136 w 136"/>
                <a:gd name="T49" fmla="*/ 25 h 66"/>
                <a:gd name="T50" fmla="*/ 67 w 136"/>
                <a:gd name="T51" fmla="*/ 66 h 66"/>
                <a:gd name="T52" fmla="*/ 67 w 136"/>
                <a:gd name="T53" fmla="*/ 66 h 66"/>
                <a:gd name="T54" fmla="*/ 67 w 136"/>
                <a:gd name="T55" fmla="*/ 66 h 66"/>
                <a:gd name="T56" fmla="*/ 67 w 136"/>
                <a:gd name="T5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 h="66">
                  <a:moveTo>
                    <a:pt x="136" y="25"/>
                  </a:moveTo>
                  <a:cubicBezTo>
                    <a:pt x="136" y="25"/>
                    <a:pt x="136" y="6"/>
                    <a:pt x="102" y="0"/>
                  </a:cubicBezTo>
                  <a:cubicBezTo>
                    <a:pt x="91" y="9"/>
                    <a:pt x="91" y="9"/>
                    <a:pt x="91" y="9"/>
                  </a:cubicBezTo>
                  <a:cubicBezTo>
                    <a:pt x="99" y="17"/>
                    <a:pt x="99" y="17"/>
                    <a:pt x="99" y="17"/>
                  </a:cubicBezTo>
                  <a:cubicBezTo>
                    <a:pt x="67" y="36"/>
                    <a:pt x="67" y="36"/>
                    <a:pt x="67" y="36"/>
                  </a:cubicBezTo>
                  <a:cubicBezTo>
                    <a:pt x="34" y="18"/>
                    <a:pt x="34" y="18"/>
                    <a:pt x="34" y="18"/>
                  </a:cubicBezTo>
                  <a:cubicBezTo>
                    <a:pt x="42" y="9"/>
                    <a:pt x="42" y="9"/>
                    <a:pt x="42" y="9"/>
                  </a:cubicBezTo>
                  <a:cubicBezTo>
                    <a:pt x="32" y="0"/>
                    <a:pt x="32" y="0"/>
                    <a:pt x="32" y="0"/>
                  </a:cubicBezTo>
                  <a:cubicBezTo>
                    <a:pt x="11" y="4"/>
                    <a:pt x="3" y="12"/>
                    <a:pt x="0" y="18"/>
                  </a:cubicBezTo>
                  <a:cubicBezTo>
                    <a:pt x="6" y="20"/>
                    <a:pt x="13" y="23"/>
                    <a:pt x="20" y="25"/>
                  </a:cubicBezTo>
                  <a:cubicBezTo>
                    <a:pt x="42" y="32"/>
                    <a:pt x="45" y="48"/>
                    <a:pt x="45" y="48"/>
                  </a:cubicBezTo>
                  <a:cubicBezTo>
                    <a:pt x="45" y="65"/>
                    <a:pt x="45" y="65"/>
                    <a:pt x="45" y="65"/>
                  </a:cubicBezTo>
                  <a:cubicBezTo>
                    <a:pt x="56" y="66"/>
                    <a:pt x="66" y="66"/>
                    <a:pt x="67" y="66"/>
                  </a:cubicBezTo>
                  <a:cubicBezTo>
                    <a:pt x="67" y="66"/>
                    <a:pt x="67" y="66"/>
                    <a:pt x="67" y="66"/>
                  </a:cubicBezTo>
                  <a:cubicBezTo>
                    <a:pt x="67" y="66"/>
                    <a:pt x="67" y="66"/>
                    <a:pt x="67" y="66"/>
                  </a:cubicBezTo>
                  <a:cubicBezTo>
                    <a:pt x="67" y="66"/>
                    <a:pt x="67" y="66"/>
                    <a:pt x="67" y="66"/>
                  </a:cubicBezTo>
                  <a:cubicBezTo>
                    <a:pt x="67" y="66"/>
                    <a:pt x="67" y="66"/>
                    <a:pt x="67" y="66"/>
                  </a:cubicBezTo>
                  <a:cubicBezTo>
                    <a:pt x="67" y="66"/>
                    <a:pt x="67" y="66"/>
                    <a:pt x="67" y="66"/>
                  </a:cubicBezTo>
                  <a:cubicBezTo>
                    <a:pt x="67" y="66"/>
                    <a:pt x="67" y="66"/>
                    <a:pt x="67" y="66"/>
                  </a:cubicBezTo>
                  <a:cubicBezTo>
                    <a:pt x="67" y="66"/>
                    <a:pt x="67" y="66"/>
                    <a:pt x="67" y="66"/>
                  </a:cubicBezTo>
                  <a:cubicBezTo>
                    <a:pt x="67" y="66"/>
                    <a:pt x="67" y="66"/>
                    <a:pt x="68" y="66"/>
                  </a:cubicBezTo>
                  <a:cubicBezTo>
                    <a:pt x="68" y="66"/>
                    <a:pt x="68" y="66"/>
                    <a:pt x="68" y="66"/>
                  </a:cubicBezTo>
                  <a:cubicBezTo>
                    <a:pt x="68" y="66"/>
                    <a:pt x="68" y="66"/>
                    <a:pt x="68" y="66"/>
                  </a:cubicBezTo>
                  <a:cubicBezTo>
                    <a:pt x="74" y="66"/>
                    <a:pt x="125" y="63"/>
                    <a:pt x="136" y="60"/>
                  </a:cubicBezTo>
                  <a:lnTo>
                    <a:pt x="136" y="25"/>
                  </a:lnTo>
                  <a:close/>
                  <a:moveTo>
                    <a:pt x="67" y="66"/>
                  </a:moveTo>
                  <a:cubicBezTo>
                    <a:pt x="67" y="66"/>
                    <a:pt x="67" y="66"/>
                    <a:pt x="67" y="66"/>
                  </a:cubicBezTo>
                  <a:cubicBezTo>
                    <a:pt x="67" y="66"/>
                    <a:pt x="67" y="66"/>
                    <a:pt x="67" y="66"/>
                  </a:cubicBezTo>
                  <a:cubicBezTo>
                    <a:pt x="67" y="66"/>
                    <a:pt x="67" y="66"/>
                    <a:pt x="67"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3" name="Freeform 6"/>
            <p:cNvSpPr>
              <a:spLocks/>
            </p:cNvSpPr>
            <p:nvPr/>
          </p:nvSpPr>
          <p:spPr bwMode="auto">
            <a:xfrm>
              <a:off x="511" y="2963"/>
              <a:ext cx="191" cy="218"/>
            </a:xfrm>
            <a:custGeom>
              <a:avLst/>
              <a:gdLst>
                <a:gd name="T0" fmla="*/ 24 w 80"/>
                <a:gd name="T1" fmla="*/ 16 h 91"/>
                <a:gd name="T2" fmla="*/ 0 w 80"/>
                <a:gd name="T3" fmla="*/ 39 h 91"/>
                <a:gd name="T4" fmla="*/ 0 w 80"/>
                <a:gd name="T5" fmla="*/ 83 h 91"/>
                <a:gd name="T6" fmla="*/ 80 w 80"/>
                <a:gd name="T7" fmla="*/ 91 h 91"/>
                <a:gd name="T8" fmla="*/ 70 w 80"/>
                <a:gd name="T9" fmla="*/ 0 h 91"/>
                <a:gd name="T10" fmla="*/ 24 w 80"/>
                <a:gd name="T11" fmla="*/ 16 h 91"/>
              </a:gdLst>
              <a:ahLst/>
              <a:cxnLst>
                <a:cxn ang="0">
                  <a:pos x="T0" y="T1"/>
                </a:cxn>
                <a:cxn ang="0">
                  <a:pos x="T2" y="T3"/>
                </a:cxn>
                <a:cxn ang="0">
                  <a:pos x="T4" y="T5"/>
                </a:cxn>
                <a:cxn ang="0">
                  <a:pos x="T6" y="T7"/>
                </a:cxn>
                <a:cxn ang="0">
                  <a:pos x="T8" y="T9"/>
                </a:cxn>
                <a:cxn ang="0">
                  <a:pos x="T10" y="T11"/>
                </a:cxn>
              </a:cxnLst>
              <a:rect l="0" t="0" r="r" b="b"/>
              <a:pathLst>
                <a:path w="80" h="91">
                  <a:moveTo>
                    <a:pt x="24" y="16"/>
                  </a:moveTo>
                  <a:cubicBezTo>
                    <a:pt x="3" y="23"/>
                    <a:pt x="0" y="39"/>
                    <a:pt x="0" y="39"/>
                  </a:cubicBezTo>
                  <a:cubicBezTo>
                    <a:pt x="0" y="83"/>
                    <a:pt x="0" y="83"/>
                    <a:pt x="0" y="83"/>
                  </a:cubicBezTo>
                  <a:cubicBezTo>
                    <a:pt x="15" y="86"/>
                    <a:pt x="80" y="91"/>
                    <a:pt x="80" y="91"/>
                  </a:cubicBezTo>
                  <a:cubicBezTo>
                    <a:pt x="70" y="0"/>
                    <a:pt x="70" y="0"/>
                    <a:pt x="70" y="0"/>
                  </a:cubicBezTo>
                  <a:cubicBezTo>
                    <a:pt x="70" y="0"/>
                    <a:pt x="46" y="9"/>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4" name="Freeform 7"/>
            <p:cNvSpPr>
              <a:spLocks/>
            </p:cNvSpPr>
            <p:nvPr/>
          </p:nvSpPr>
          <p:spPr bwMode="auto">
            <a:xfrm>
              <a:off x="774" y="2963"/>
              <a:ext cx="193" cy="218"/>
            </a:xfrm>
            <a:custGeom>
              <a:avLst/>
              <a:gdLst>
                <a:gd name="T0" fmla="*/ 56 w 81"/>
                <a:gd name="T1" fmla="*/ 16 h 91"/>
                <a:gd name="T2" fmla="*/ 11 w 81"/>
                <a:gd name="T3" fmla="*/ 0 h 91"/>
                <a:gd name="T4" fmla="*/ 0 w 81"/>
                <a:gd name="T5" fmla="*/ 91 h 91"/>
                <a:gd name="T6" fmla="*/ 81 w 81"/>
                <a:gd name="T7" fmla="*/ 83 h 91"/>
                <a:gd name="T8" fmla="*/ 81 w 81"/>
                <a:gd name="T9" fmla="*/ 39 h 91"/>
                <a:gd name="T10" fmla="*/ 56 w 81"/>
                <a:gd name="T11" fmla="*/ 16 h 91"/>
              </a:gdLst>
              <a:ahLst/>
              <a:cxnLst>
                <a:cxn ang="0">
                  <a:pos x="T0" y="T1"/>
                </a:cxn>
                <a:cxn ang="0">
                  <a:pos x="T2" y="T3"/>
                </a:cxn>
                <a:cxn ang="0">
                  <a:pos x="T4" y="T5"/>
                </a:cxn>
                <a:cxn ang="0">
                  <a:pos x="T6" y="T7"/>
                </a:cxn>
                <a:cxn ang="0">
                  <a:pos x="T8" y="T9"/>
                </a:cxn>
                <a:cxn ang="0">
                  <a:pos x="T10" y="T11"/>
                </a:cxn>
              </a:cxnLst>
              <a:rect l="0" t="0" r="r" b="b"/>
              <a:pathLst>
                <a:path w="81" h="91">
                  <a:moveTo>
                    <a:pt x="56" y="16"/>
                  </a:moveTo>
                  <a:cubicBezTo>
                    <a:pt x="35" y="9"/>
                    <a:pt x="11" y="0"/>
                    <a:pt x="11" y="0"/>
                  </a:cubicBezTo>
                  <a:cubicBezTo>
                    <a:pt x="0" y="91"/>
                    <a:pt x="0" y="91"/>
                    <a:pt x="0" y="91"/>
                  </a:cubicBezTo>
                  <a:cubicBezTo>
                    <a:pt x="0" y="91"/>
                    <a:pt x="66" y="86"/>
                    <a:pt x="81" y="83"/>
                  </a:cubicBezTo>
                  <a:cubicBezTo>
                    <a:pt x="81" y="39"/>
                    <a:pt x="81" y="39"/>
                    <a:pt x="81" y="39"/>
                  </a:cubicBezTo>
                  <a:cubicBezTo>
                    <a:pt x="81" y="39"/>
                    <a:pt x="78" y="23"/>
                    <a:pt x="5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5" name="Freeform 8"/>
            <p:cNvSpPr>
              <a:spLocks/>
            </p:cNvSpPr>
            <p:nvPr/>
          </p:nvSpPr>
          <p:spPr bwMode="auto">
            <a:xfrm>
              <a:off x="934" y="2750"/>
              <a:ext cx="186" cy="180"/>
            </a:xfrm>
            <a:custGeom>
              <a:avLst/>
              <a:gdLst>
                <a:gd name="T0" fmla="*/ 71 w 78"/>
                <a:gd name="T1" fmla="*/ 51 h 75"/>
                <a:gd name="T2" fmla="*/ 69 w 78"/>
                <a:gd name="T3" fmla="*/ 40 h 75"/>
                <a:gd name="T4" fmla="*/ 66 w 78"/>
                <a:gd name="T5" fmla="*/ 23 h 75"/>
                <a:gd name="T6" fmla="*/ 39 w 78"/>
                <a:gd name="T7" fmla="*/ 0 h 75"/>
                <a:gd name="T8" fmla="*/ 13 w 78"/>
                <a:gd name="T9" fmla="*/ 22 h 75"/>
                <a:gd name="T10" fmla="*/ 9 w 78"/>
                <a:gd name="T11" fmla="*/ 40 h 75"/>
                <a:gd name="T12" fmla="*/ 7 w 78"/>
                <a:gd name="T13" fmla="*/ 51 h 75"/>
                <a:gd name="T14" fmla="*/ 0 w 78"/>
                <a:gd name="T15" fmla="*/ 60 h 75"/>
                <a:gd name="T16" fmla="*/ 15 w 78"/>
                <a:gd name="T17" fmla="*/ 60 h 75"/>
                <a:gd name="T18" fmla="*/ 15 w 78"/>
                <a:gd name="T19" fmla="*/ 58 h 75"/>
                <a:gd name="T20" fmla="*/ 17 w 78"/>
                <a:gd name="T21" fmla="*/ 60 h 75"/>
                <a:gd name="T22" fmla="*/ 39 w 78"/>
                <a:gd name="T23" fmla="*/ 75 h 75"/>
                <a:gd name="T24" fmla="*/ 62 w 78"/>
                <a:gd name="T25" fmla="*/ 60 h 75"/>
                <a:gd name="T26" fmla="*/ 62 w 78"/>
                <a:gd name="T27" fmla="*/ 60 h 75"/>
                <a:gd name="T28" fmla="*/ 78 w 78"/>
                <a:gd name="T29" fmla="*/ 60 h 75"/>
                <a:gd name="T30" fmla="*/ 71 w 78"/>
                <a:gd name="T31"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75">
                  <a:moveTo>
                    <a:pt x="71" y="51"/>
                  </a:moveTo>
                  <a:cubicBezTo>
                    <a:pt x="70" y="48"/>
                    <a:pt x="70" y="45"/>
                    <a:pt x="69" y="40"/>
                  </a:cubicBezTo>
                  <a:cubicBezTo>
                    <a:pt x="68" y="34"/>
                    <a:pt x="68" y="28"/>
                    <a:pt x="66" y="23"/>
                  </a:cubicBezTo>
                  <a:cubicBezTo>
                    <a:pt x="61" y="9"/>
                    <a:pt x="51" y="0"/>
                    <a:pt x="39" y="0"/>
                  </a:cubicBezTo>
                  <a:cubicBezTo>
                    <a:pt x="28" y="0"/>
                    <a:pt x="18" y="9"/>
                    <a:pt x="13" y="22"/>
                  </a:cubicBezTo>
                  <a:cubicBezTo>
                    <a:pt x="11" y="27"/>
                    <a:pt x="10" y="34"/>
                    <a:pt x="9" y="40"/>
                  </a:cubicBezTo>
                  <a:cubicBezTo>
                    <a:pt x="9" y="45"/>
                    <a:pt x="8" y="48"/>
                    <a:pt x="7" y="51"/>
                  </a:cubicBezTo>
                  <a:cubicBezTo>
                    <a:pt x="6" y="55"/>
                    <a:pt x="3" y="58"/>
                    <a:pt x="0" y="60"/>
                  </a:cubicBezTo>
                  <a:cubicBezTo>
                    <a:pt x="15" y="60"/>
                    <a:pt x="15" y="60"/>
                    <a:pt x="15" y="60"/>
                  </a:cubicBezTo>
                  <a:cubicBezTo>
                    <a:pt x="15" y="58"/>
                    <a:pt x="15" y="58"/>
                    <a:pt x="15" y="58"/>
                  </a:cubicBezTo>
                  <a:cubicBezTo>
                    <a:pt x="17" y="60"/>
                    <a:pt x="17" y="60"/>
                    <a:pt x="17" y="60"/>
                  </a:cubicBezTo>
                  <a:cubicBezTo>
                    <a:pt x="22" y="69"/>
                    <a:pt x="30" y="75"/>
                    <a:pt x="39" y="75"/>
                  </a:cubicBezTo>
                  <a:cubicBezTo>
                    <a:pt x="48" y="75"/>
                    <a:pt x="56" y="69"/>
                    <a:pt x="62" y="60"/>
                  </a:cubicBezTo>
                  <a:cubicBezTo>
                    <a:pt x="62" y="60"/>
                    <a:pt x="62" y="60"/>
                    <a:pt x="62" y="60"/>
                  </a:cubicBezTo>
                  <a:cubicBezTo>
                    <a:pt x="78" y="60"/>
                    <a:pt x="78" y="60"/>
                    <a:pt x="78" y="60"/>
                  </a:cubicBezTo>
                  <a:cubicBezTo>
                    <a:pt x="76" y="58"/>
                    <a:pt x="73" y="55"/>
                    <a:pt x="7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6" name="Freeform 9"/>
            <p:cNvSpPr>
              <a:spLocks/>
            </p:cNvSpPr>
            <p:nvPr/>
          </p:nvSpPr>
          <p:spPr bwMode="auto">
            <a:xfrm>
              <a:off x="988" y="2932"/>
              <a:ext cx="82" cy="79"/>
            </a:xfrm>
            <a:custGeom>
              <a:avLst/>
              <a:gdLst>
                <a:gd name="T0" fmla="*/ 0 w 34"/>
                <a:gd name="T1" fmla="*/ 1 h 33"/>
                <a:gd name="T2" fmla="*/ 0 w 34"/>
                <a:gd name="T3" fmla="*/ 7 h 33"/>
                <a:gd name="T4" fmla="*/ 17 w 34"/>
                <a:gd name="T5" fmla="*/ 33 h 33"/>
                <a:gd name="T6" fmla="*/ 33 w 34"/>
                <a:gd name="T7" fmla="*/ 5 h 33"/>
                <a:gd name="T8" fmla="*/ 34 w 34"/>
                <a:gd name="T9" fmla="*/ 0 h 33"/>
                <a:gd name="T10" fmla="*/ 16 w 34"/>
                <a:gd name="T11" fmla="*/ 7 h 33"/>
                <a:gd name="T12" fmla="*/ 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0" y="1"/>
                  </a:moveTo>
                  <a:cubicBezTo>
                    <a:pt x="0" y="7"/>
                    <a:pt x="0" y="7"/>
                    <a:pt x="0" y="7"/>
                  </a:cubicBezTo>
                  <a:cubicBezTo>
                    <a:pt x="17" y="33"/>
                    <a:pt x="17" y="33"/>
                    <a:pt x="17" y="33"/>
                  </a:cubicBezTo>
                  <a:cubicBezTo>
                    <a:pt x="33" y="5"/>
                    <a:pt x="33" y="5"/>
                    <a:pt x="33" y="5"/>
                  </a:cubicBezTo>
                  <a:cubicBezTo>
                    <a:pt x="34" y="0"/>
                    <a:pt x="34" y="0"/>
                    <a:pt x="34" y="0"/>
                  </a:cubicBezTo>
                  <a:cubicBezTo>
                    <a:pt x="28" y="4"/>
                    <a:pt x="22" y="7"/>
                    <a:pt x="16" y="7"/>
                  </a:cubicBezTo>
                  <a:cubicBezTo>
                    <a:pt x="10" y="7"/>
                    <a:pt x="5" y="5"/>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0" name="Freeform 10"/>
            <p:cNvSpPr>
              <a:spLocks/>
            </p:cNvSpPr>
            <p:nvPr/>
          </p:nvSpPr>
          <p:spPr bwMode="auto">
            <a:xfrm>
              <a:off x="683" y="2937"/>
              <a:ext cx="107" cy="247"/>
            </a:xfrm>
            <a:custGeom>
              <a:avLst/>
              <a:gdLst>
                <a:gd name="T0" fmla="*/ 3 w 45"/>
                <a:gd name="T1" fmla="*/ 1 h 103"/>
                <a:gd name="T2" fmla="*/ 0 w 45"/>
                <a:gd name="T3" fmla="*/ 1 h 103"/>
                <a:gd name="T4" fmla="*/ 0 w 45"/>
                <a:gd name="T5" fmla="*/ 10 h 103"/>
                <a:gd name="T6" fmla="*/ 2 w 45"/>
                <a:gd name="T7" fmla="*/ 11 h 103"/>
                <a:gd name="T8" fmla="*/ 22 w 45"/>
                <a:gd name="T9" fmla="*/ 26 h 103"/>
                <a:gd name="T10" fmla="*/ 14 w 45"/>
                <a:gd name="T11" fmla="*/ 37 h 103"/>
                <a:gd name="T12" fmla="*/ 19 w 45"/>
                <a:gd name="T13" fmla="*/ 48 h 103"/>
                <a:gd name="T14" fmla="*/ 18 w 45"/>
                <a:gd name="T15" fmla="*/ 103 h 103"/>
                <a:gd name="T16" fmla="*/ 31 w 45"/>
                <a:gd name="T17" fmla="*/ 103 h 103"/>
                <a:gd name="T18" fmla="*/ 28 w 45"/>
                <a:gd name="T19" fmla="*/ 47 h 103"/>
                <a:gd name="T20" fmla="*/ 33 w 45"/>
                <a:gd name="T21" fmla="*/ 37 h 103"/>
                <a:gd name="T22" fmla="*/ 24 w 45"/>
                <a:gd name="T23" fmla="*/ 25 h 103"/>
                <a:gd name="T24" fmla="*/ 45 w 45"/>
                <a:gd name="T25" fmla="*/ 10 h 103"/>
                <a:gd name="T26" fmla="*/ 45 w 45"/>
                <a:gd name="T27" fmla="*/ 0 h 103"/>
                <a:gd name="T28" fmla="*/ 42 w 45"/>
                <a:gd name="T29" fmla="*/ 0 h 103"/>
                <a:gd name="T30" fmla="*/ 22 w 45"/>
                <a:gd name="T31" fmla="*/ 7 h 103"/>
                <a:gd name="T32" fmla="*/ 3 w 45"/>
                <a:gd name="T33" fmla="*/ 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103">
                  <a:moveTo>
                    <a:pt x="3" y="1"/>
                  </a:moveTo>
                  <a:cubicBezTo>
                    <a:pt x="0" y="1"/>
                    <a:pt x="0" y="1"/>
                    <a:pt x="0" y="1"/>
                  </a:cubicBezTo>
                  <a:cubicBezTo>
                    <a:pt x="0" y="10"/>
                    <a:pt x="0" y="10"/>
                    <a:pt x="0" y="10"/>
                  </a:cubicBezTo>
                  <a:cubicBezTo>
                    <a:pt x="2" y="11"/>
                    <a:pt x="2" y="11"/>
                    <a:pt x="2" y="11"/>
                  </a:cubicBezTo>
                  <a:cubicBezTo>
                    <a:pt x="22" y="26"/>
                    <a:pt x="22" y="26"/>
                    <a:pt x="22" y="26"/>
                  </a:cubicBezTo>
                  <a:cubicBezTo>
                    <a:pt x="14" y="37"/>
                    <a:pt x="14" y="37"/>
                    <a:pt x="14" y="37"/>
                  </a:cubicBezTo>
                  <a:cubicBezTo>
                    <a:pt x="19" y="48"/>
                    <a:pt x="19" y="48"/>
                    <a:pt x="19" y="48"/>
                  </a:cubicBezTo>
                  <a:cubicBezTo>
                    <a:pt x="18" y="103"/>
                    <a:pt x="18" y="103"/>
                    <a:pt x="18" y="103"/>
                  </a:cubicBezTo>
                  <a:cubicBezTo>
                    <a:pt x="31" y="103"/>
                    <a:pt x="31" y="103"/>
                    <a:pt x="31" y="103"/>
                  </a:cubicBezTo>
                  <a:cubicBezTo>
                    <a:pt x="28" y="47"/>
                    <a:pt x="28" y="47"/>
                    <a:pt x="28" y="47"/>
                  </a:cubicBezTo>
                  <a:cubicBezTo>
                    <a:pt x="33" y="37"/>
                    <a:pt x="33" y="37"/>
                    <a:pt x="33" y="37"/>
                  </a:cubicBezTo>
                  <a:cubicBezTo>
                    <a:pt x="24" y="25"/>
                    <a:pt x="24" y="25"/>
                    <a:pt x="24" y="25"/>
                  </a:cubicBezTo>
                  <a:cubicBezTo>
                    <a:pt x="45" y="10"/>
                    <a:pt x="45" y="10"/>
                    <a:pt x="45" y="10"/>
                  </a:cubicBezTo>
                  <a:cubicBezTo>
                    <a:pt x="45" y="0"/>
                    <a:pt x="45" y="0"/>
                    <a:pt x="45" y="0"/>
                  </a:cubicBezTo>
                  <a:cubicBezTo>
                    <a:pt x="42" y="0"/>
                    <a:pt x="42" y="0"/>
                    <a:pt x="42" y="0"/>
                  </a:cubicBezTo>
                  <a:cubicBezTo>
                    <a:pt x="36" y="4"/>
                    <a:pt x="29" y="7"/>
                    <a:pt x="22" y="7"/>
                  </a:cubicBezTo>
                  <a:cubicBezTo>
                    <a:pt x="15" y="7"/>
                    <a:pt x="9"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3" name="Freeform 11"/>
            <p:cNvSpPr>
              <a:spLocks/>
            </p:cNvSpPr>
            <p:nvPr/>
          </p:nvSpPr>
          <p:spPr bwMode="auto">
            <a:xfrm>
              <a:off x="690" y="2939"/>
              <a:ext cx="5" cy="0"/>
            </a:xfrm>
            <a:custGeom>
              <a:avLst/>
              <a:gdLst>
                <a:gd name="T0" fmla="*/ 5 w 5"/>
                <a:gd name="T1" fmla="*/ 0 w 5"/>
                <a:gd name="T2" fmla="*/ 5 w 5"/>
                <a:gd name="T3" fmla="*/ 5 w 5"/>
              </a:gdLst>
              <a:ahLst/>
              <a:cxnLst>
                <a:cxn ang="0">
                  <a:pos x="T0" y="0"/>
                </a:cxn>
                <a:cxn ang="0">
                  <a:pos x="T1" y="0"/>
                </a:cxn>
                <a:cxn ang="0">
                  <a:pos x="T2" y="0"/>
                </a:cxn>
                <a:cxn ang="0">
                  <a:pos x="T3" y="0"/>
                </a:cxn>
              </a:cxnLst>
              <a:rect l="0" t="0" r="r" b="b"/>
              <a:pathLst>
                <a:path w="5">
                  <a:moveTo>
                    <a:pt x="5" y="0"/>
                  </a:moveTo>
                  <a:lnTo>
                    <a:pt x="0"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7" name="Freeform 12"/>
            <p:cNvSpPr>
              <a:spLocks/>
            </p:cNvSpPr>
            <p:nvPr/>
          </p:nvSpPr>
          <p:spPr bwMode="auto">
            <a:xfrm>
              <a:off x="695" y="2939"/>
              <a:ext cx="5" cy="0"/>
            </a:xfrm>
            <a:custGeom>
              <a:avLst/>
              <a:gdLst>
                <a:gd name="T0" fmla="*/ 0 w 5"/>
                <a:gd name="T1" fmla="*/ 0 w 5"/>
                <a:gd name="T2" fmla="*/ 5 w 5"/>
                <a:gd name="T3" fmla="*/ 0 w 5"/>
              </a:gdLst>
              <a:ahLst/>
              <a:cxnLst>
                <a:cxn ang="0">
                  <a:pos x="T0" y="0"/>
                </a:cxn>
                <a:cxn ang="0">
                  <a:pos x="T1" y="0"/>
                </a:cxn>
                <a:cxn ang="0">
                  <a:pos x="T2" y="0"/>
                </a:cxn>
                <a:cxn ang="0">
                  <a:pos x="T3" y="0"/>
                </a:cxn>
              </a:cxnLst>
              <a:rect l="0" t="0" r="r" b="b"/>
              <a:pathLst>
                <a:path w="5">
                  <a:moveTo>
                    <a:pt x="0" y="0"/>
                  </a:moveTo>
                  <a:lnTo>
                    <a:pt x="0" y="0"/>
                  </a:lnTo>
                  <a:lnTo>
                    <a:pt x="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4" name="Freeform 13"/>
            <p:cNvSpPr>
              <a:spLocks/>
            </p:cNvSpPr>
            <p:nvPr/>
          </p:nvSpPr>
          <p:spPr bwMode="auto">
            <a:xfrm>
              <a:off x="640" y="2688"/>
              <a:ext cx="191" cy="246"/>
            </a:xfrm>
            <a:custGeom>
              <a:avLst/>
              <a:gdLst>
                <a:gd name="T0" fmla="*/ 80 w 80"/>
                <a:gd name="T1" fmla="*/ 51 h 103"/>
                <a:gd name="T2" fmla="*/ 40 w 80"/>
                <a:gd name="T3" fmla="*/ 0 h 103"/>
                <a:gd name="T4" fmla="*/ 0 w 80"/>
                <a:gd name="T5" fmla="*/ 51 h 103"/>
                <a:gd name="T6" fmla="*/ 25 w 80"/>
                <a:gd name="T7" fmla="*/ 99 h 103"/>
                <a:gd name="T8" fmla="*/ 40 w 80"/>
                <a:gd name="T9" fmla="*/ 103 h 103"/>
                <a:gd name="T10" fmla="*/ 56 w 80"/>
                <a:gd name="T11" fmla="*/ 98 h 103"/>
                <a:gd name="T12" fmla="*/ 80 w 80"/>
                <a:gd name="T13" fmla="*/ 51 h 103"/>
              </a:gdLst>
              <a:ahLst/>
              <a:cxnLst>
                <a:cxn ang="0">
                  <a:pos x="T0" y="T1"/>
                </a:cxn>
                <a:cxn ang="0">
                  <a:pos x="T2" y="T3"/>
                </a:cxn>
                <a:cxn ang="0">
                  <a:pos x="T4" y="T5"/>
                </a:cxn>
                <a:cxn ang="0">
                  <a:pos x="T6" y="T7"/>
                </a:cxn>
                <a:cxn ang="0">
                  <a:pos x="T8" y="T9"/>
                </a:cxn>
                <a:cxn ang="0">
                  <a:pos x="T10" y="T11"/>
                </a:cxn>
                <a:cxn ang="0">
                  <a:pos x="T12" y="T13"/>
                </a:cxn>
              </a:cxnLst>
              <a:rect l="0" t="0" r="r" b="b"/>
              <a:pathLst>
                <a:path w="80" h="103">
                  <a:moveTo>
                    <a:pt x="80" y="51"/>
                  </a:moveTo>
                  <a:cubicBezTo>
                    <a:pt x="80" y="23"/>
                    <a:pt x="62" y="0"/>
                    <a:pt x="40" y="0"/>
                  </a:cubicBezTo>
                  <a:cubicBezTo>
                    <a:pt x="18" y="0"/>
                    <a:pt x="0" y="23"/>
                    <a:pt x="0" y="51"/>
                  </a:cubicBezTo>
                  <a:cubicBezTo>
                    <a:pt x="0" y="73"/>
                    <a:pt x="10" y="91"/>
                    <a:pt x="25" y="99"/>
                  </a:cubicBezTo>
                  <a:cubicBezTo>
                    <a:pt x="30" y="101"/>
                    <a:pt x="35" y="103"/>
                    <a:pt x="40" y="103"/>
                  </a:cubicBezTo>
                  <a:cubicBezTo>
                    <a:pt x="46" y="103"/>
                    <a:pt x="51" y="101"/>
                    <a:pt x="56" y="98"/>
                  </a:cubicBezTo>
                  <a:cubicBezTo>
                    <a:pt x="70" y="90"/>
                    <a:pt x="80" y="72"/>
                    <a:pt x="8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pic>
        <p:nvPicPr>
          <p:cNvPr id="3" name="Picture 2"/>
          <p:cNvPicPr>
            <a:picLocks noChangeAspect="1"/>
          </p:cNvPicPr>
          <p:nvPr/>
        </p:nvPicPr>
        <p:blipFill>
          <a:blip r:embed="rId3"/>
          <a:stretch>
            <a:fillRect/>
          </a:stretch>
        </p:blipFill>
        <p:spPr>
          <a:xfrm>
            <a:off x="2375822" y="859599"/>
            <a:ext cx="4219575" cy="3207915"/>
          </a:xfrm>
          <a:prstGeom prst="rect">
            <a:avLst/>
          </a:prstGeom>
        </p:spPr>
      </p:pic>
      <p:pic>
        <p:nvPicPr>
          <p:cNvPr id="5" name="Picture 4"/>
          <p:cNvPicPr>
            <a:picLocks noChangeAspect="1"/>
          </p:cNvPicPr>
          <p:nvPr/>
        </p:nvPicPr>
        <p:blipFill>
          <a:blip r:embed="rId4"/>
          <a:stretch>
            <a:fillRect/>
          </a:stretch>
        </p:blipFill>
        <p:spPr>
          <a:xfrm>
            <a:off x="5793687" y="859599"/>
            <a:ext cx="6398313" cy="1350448"/>
          </a:xfrm>
          <a:prstGeom prst="rect">
            <a:avLst/>
          </a:prstGeom>
        </p:spPr>
      </p:pic>
      <p:pic>
        <p:nvPicPr>
          <p:cNvPr id="6" name="Picture 5"/>
          <p:cNvPicPr>
            <a:picLocks noChangeAspect="1"/>
          </p:cNvPicPr>
          <p:nvPr/>
        </p:nvPicPr>
        <p:blipFill>
          <a:blip r:embed="rId5"/>
          <a:stretch>
            <a:fillRect/>
          </a:stretch>
        </p:blipFill>
        <p:spPr>
          <a:xfrm>
            <a:off x="2406961" y="2600443"/>
            <a:ext cx="6691428" cy="3664483"/>
          </a:xfrm>
          <a:prstGeom prst="rect">
            <a:avLst/>
          </a:prstGeom>
        </p:spPr>
      </p:pic>
      <p:pic>
        <p:nvPicPr>
          <p:cNvPr id="7" name="Picture 6"/>
          <p:cNvPicPr>
            <a:picLocks noChangeAspect="1"/>
          </p:cNvPicPr>
          <p:nvPr/>
        </p:nvPicPr>
        <p:blipFill>
          <a:blip r:embed="rId6"/>
          <a:stretch>
            <a:fillRect/>
          </a:stretch>
        </p:blipFill>
        <p:spPr>
          <a:xfrm>
            <a:off x="2366344" y="859599"/>
            <a:ext cx="9813519" cy="5242621"/>
          </a:xfrm>
          <a:prstGeom prst="rect">
            <a:avLst/>
          </a:prstGeom>
        </p:spPr>
      </p:pic>
      <p:sp>
        <p:nvSpPr>
          <p:cNvPr id="57" name="Rectangle 56"/>
          <p:cNvSpPr/>
          <p:nvPr/>
        </p:nvSpPr>
        <p:spPr bwMode="auto">
          <a:xfrm>
            <a:off x="2632042" y="104978"/>
            <a:ext cx="4987958" cy="650130"/>
          </a:xfrm>
          <a:prstGeom prst="rect">
            <a:avLst/>
          </a:prstGeom>
          <a:solidFill>
            <a:srgbClr val="DC3C00">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45713" rIns="45713" bIns="45713" numCol="1" spcCol="0" rtlCol="0" fromWordArt="0" anchor="ctr" anchorCtr="0" forceAA="0" compatLnSpc="1">
            <a:prstTxWarp prst="textNoShape">
              <a:avLst/>
            </a:prstTxWarp>
            <a:noAutofit/>
          </a:bodyPr>
          <a:lstStyle/>
          <a:p>
            <a:pPr defTabSz="932711">
              <a:lnSpc>
                <a:spcPct val="90000"/>
              </a:lnSpc>
              <a:spcBef>
                <a:spcPct val="0"/>
              </a:spcBef>
              <a:spcAft>
                <a:spcPts val="1200"/>
              </a:spcAft>
            </a:pPr>
            <a:r>
              <a:rPr lang="en-US" sz="2353" dirty="0" err="1" smtClean="0">
                <a:solidFill>
                  <a:srgbClr val="FFFFFF"/>
                </a:solidFill>
                <a:latin typeface="Segoe UI Light"/>
              </a:rPr>
              <a:t>Onedrive</a:t>
            </a:r>
            <a:r>
              <a:rPr lang="en-US" sz="2353" dirty="0" smtClean="0">
                <a:solidFill>
                  <a:srgbClr val="FFFFFF"/>
                </a:solidFill>
                <a:latin typeface="Segoe UI Light"/>
              </a:rPr>
              <a:t> and </a:t>
            </a:r>
            <a:r>
              <a:rPr lang="en-US" sz="2353" dirty="0" err="1" smtClean="0">
                <a:solidFill>
                  <a:srgbClr val="FFFFFF"/>
                </a:solidFill>
                <a:latin typeface="Segoe UI Light"/>
              </a:rPr>
              <a:t>Sharepoint</a:t>
            </a:r>
            <a:r>
              <a:rPr lang="en-US" sz="2353" dirty="0" smtClean="0">
                <a:solidFill>
                  <a:srgbClr val="FFFFFF"/>
                </a:solidFill>
                <a:latin typeface="Segoe UI Light"/>
              </a:rPr>
              <a:t> integration</a:t>
            </a:r>
            <a:endParaRPr lang="en-US" sz="2353" dirty="0">
              <a:solidFill>
                <a:srgbClr val="FFFFFF"/>
              </a:solidFill>
              <a:latin typeface="Segoe UI Light"/>
            </a:endParaRPr>
          </a:p>
        </p:txBody>
      </p:sp>
    </p:spTree>
    <p:extLst>
      <p:ext uri="{BB962C8B-B14F-4D97-AF65-F5344CB8AC3E}">
        <p14:creationId xmlns:p14="http://schemas.microsoft.com/office/powerpoint/2010/main" val="342300104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9" presetClass="emph" presetSubtype="0" nodeType="withEffect">
                                  <p:stCondLst>
                                    <p:cond delay="0"/>
                                  </p:stCondLst>
                                  <p:childTnLst>
                                    <p:set>
                                      <p:cBhvr rctx="PPT">
                                        <p:cTn id="14" dur="indefinite"/>
                                        <p:tgtEl>
                                          <p:spTgt spid="3"/>
                                        </p:tgtEl>
                                        <p:attrNameLst>
                                          <p:attrName>style.opacity</p:attrName>
                                        </p:attrNameLst>
                                      </p:cBhvr>
                                      <p:to>
                                        <p:strVal val="0.5"/>
                                      </p:to>
                                    </p:set>
                                    <p:animEffect filter="image" prLst="opacity: 0.5">
                                      <p:cBhvr rctx="IE">
                                        <p:cTn id="15" dur="indefinite"/>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9" presetClass="emph" presetSubtype="0" nodeType="withEffect">
                                  <p:stCondLst>
                                    <p:cond delay="0"/>
                                  </p:stCondLst>
                                  <p:childTnLst>
                                    <p:set>
                                      <p:cBhvr rctx="PPT">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9" presetClass="emph" presetSubtype="0" nodeType="withEffect">
                                  <p:stCondLst>
                                    <p:cond delay="0"/>
                                  </p:stCondLst>
                                  <p:childTnLst>
                                    <p:set>
                                      <p:cBhvr rctx="PPT">
                                        <p:cTn id="30" dur="indefinite"/>
                                        <p:tgtEl>
                                          <p:spTgt spid="6"/>
                                        </p:tgtEl>
                                        <p:attrNameLst>
                                          <p:attrName>style.opacity</p:attrName>
                                        </p:attrNameLst>
                                      </p:cBhvr>
                                      <p:to>
                                        <p:strVal val="0.5"/>
                                      </p:to>
                                    </p:set>
                                    <p:animEffect filter="image" prLst="opacity: 0.5">
                                      <p:cBhvr rctx="IE">
                                        <p:cTn id="31"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1249" y="487"/>
            <a:ext cx="9810751" cy="6857027"/>
          </a:xfrm>
          <a:prstGeom prst="rect">
            <a:avLst/>
          </a:prstGeom>
        </p:spPr>
      </p:pic>
      <p:sp>
        <p:nvSpPr>
          <p:cNvPr id="17" name="Rectangle 16"/>
          <p:cNvSpPr/>
          <p:nvPr/>
        </p:nvSpPr>
        <p:spPr bwMode="auto">
          <a:xfrm>
            <a:off x="162071" y="3030553"/>
            <a:ext cx="3773199" cy="1551516"/>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182758" tIns="46606" rIns="0" bIns="182758" numCol="1" rtlCol="0" anchor="t" anchorCtr="0" compatLnSpc="1">
            <a:prstTxWarp prst="textNoShape">
              <a:avLst/>
            </a:prstTxWarp>
          </a:bodyPr>
          <a:lstStyle/>
          <a:p>
            <a:pPr defTabSz="932711">
              <a:lnSpc>
                <a:spcPct val="90000"/>
              </a:lnSpc>
              <a:spcBef>
                <a:spcPct val="0"/>
              </a:spcBef>
              <a:spcAft>
                <a:spcPts val="1200"/>
              </a:spcAft>
            </a:pPr>
            <a:r>
              <a:rPr lang="en-US" dirty="0">
                <a:solidFill>
                  <a:srgbClr val="FFFFFF"/>
                </a:solidFill>
                <a:latin typeface="Segoe UI Light"/>
              </a:rPr>
              <a:t>Tame email overload with tools that help you focus on what’s important and work more efficiently</a:t>
            </a:r>
          </a:p>
        </p:txBody>
      </p:sp>
      <p:sp>
        <p:nvSpPr>
          <p:cNvPr id="18" name="Rectangle 17"/>
          <p:cNvSpPr/>
          <p:nvPr/>
        </p:nvSpPr>
        <p:spPr bwMode="auto">
          <a:xfrm>
            <a:off x="2632042" y="104978"/>
            <a:ext cx="4194666" cy="65013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45713" rIns="45713" bIns="45713" numCol="1" spcCol="0" rtlCol="0" fromWordArt="0" anchor="ctr" anchorCtr="0" forceAA="0" compatLnSpc="1">
            <a:prstTxWarp prst="textNoShape">
              <a:avLst/>
            </a:prstTxWarp>
            <a:noAutofit/>
          </a:bodyPr>
          <a:lstStyle/>
          <a:p>
            <a:pPr defTabSz="932711">
              <a:lnSpc>
                <a:spcPct val="90000"/>
              </a:lnSpc>
              <a:spcBef>
                <a:spcPct val="0"/>
              </a:spcBef>
              <a:spcAft>
                <a:spcPts val="1200"/>
              </a:spcAft>
            </a:pPr>
            <a:r>
              <a:rPr lang="en-US" sz="2353" dirty="0">
                <a:solidFill>
                  <a:srgbClr val="FFFFFF"/>
                </a:solidFill>
                <a:latin typeface="Segoe UI Light"/>
              </a:rPr>
              <a:t>Faster, easier search</a:t>
            </a:r>
          </a:p>
        </p:txBody>
      </p:sp>
      <p:sp>
        <p:nvSpPr>
          <p:cNvPr id="20" name="Rectangle 19"/>
          <p:cNvSpPr/>
          <p:nvPr/>
        </p:nvSpPr>
        <p:spPr bwMode="auto">
          <a:xfrm>
            <a:off x="6963800" y="104978"/>
            <a:ext cx="5146816" cy="65013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45713" rIns="45713" bIns="45713" numCol="1" spcCol="0" rtlCol="0" fromWordArt="0" anchor="ctr" anchorCtr="0" forceAA="0" compatLnSpc="1">
            <a:prstTxWarp prst="textNoShape">
              <a:avLst/>
            </a:prstTxWarp>
            <a:noAutofit/>
          </a:bodyPr>
          <a:lstStyle/>
          <a:p>
            <a:pPr defTabSz="932711">
              <a:lnSpc>
                <a:spcPct val="90000"/>
              </a:lnSpc>
              <a:spcBef>
                <a:spcPct val="0"/>
              </a:spcBef>
              <a:spcAft>
                <a:spcPts val="1200"/>
              </a:spcAft>
            </a:pPr>
            <a:r>
              <a:rPr lang="en-US" sz="2353" dirty="0">
                <a:solidFill>
                  <a:srgbClr val="FFFFFF"/>
                </a:solidFill>
                <a:latin typeface="Segoe UI Light"/>
              </a:rPr>
              <a:t>Extensibility</a:t>
            </a:r>
          </a:p>
        </p:txBody>
      </p:sp>
      <p:grpSp>
        <p:nvGrpSpPr>
          <p:cNvPr id="8" name="Group 7"/>
          <p:cNvGrpSpPr/>
          <p:nvPr/>
        </p:nvGrpSpPr>
        <p:grpSpPr>
          <a:xfrm>
            <a:off x="0" y="0"/>
            <a:ext cx="2381250" cy="6857514"/>
            <a:chOff x="2713037" y="2125662"/>
            <a:chExt cx="2194560" cy="2971800"/>
          </a:xfrm>
        </p:grpSpPr>
        <p:sp>
          <p:nvSpPr>
            <p:cNvPr id="9" name="Rectangle 8"/>
            <p:cNvSpPr/>
            <p:nvPr/>
          </p:nvSpPr>
          <p:spPr bwMode="auto">
            <a:xfrm>
              <a:off x="2713037" y="2125662"/>
              <a:ext cx="2194560" cy="2971800"/>
            </a:xfrm>
            <a:prstGeom prst="rect">
              <a:avLst/>
            </a:prstGeom>
            <a:solidFill>
              <a:srgbClr val="2586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143428" rIns="143428" bIns="143428" numCol="1" rtlCol="0" anchor="t" anchorCtr="0" compatLnSpc="1">
              <a:prstTxWarp prst="textNoShape">
                <a:avLst/>
              </a:prstTxWarp>
            </a:bodyPr>
            <a:lstStyle/>
            <a:p>
              <a:pPr defTabSz="896386">
                <a:spcBef>
                  <a:spcPts val="1176"/>
                </a:spcBef>
              </a:pPr>
              <a:r>
                <a:rPr lang="en-US" sz="2353" kern="0" dirty="0">
                  <a:solidFill>
                    <a:srgbClr val="FFFFFF"/>
                  </a:solidFill>
                  <a:latin typeface="Segoe UI Light"/>
                  <a:ea typeface="Verdana" pitchFamily="34" charset="0"/>
                  <a:cs typeface="Verdana" pitchFamily="34" charset="0"/>
                </a:rPr>
                <a:t/>
              </a:r>
              <a:br>
                <a:rPr lang="en-US" sz="2353" kern="0" dirty="0">
                  <a:solidFill>
                    <a:srgbClr val="FFFFFF"/>
                  </a:solidFill>
                  <a:latin typeface="Segoe UI Light"/>
                  <a:ea typeface="Verdana" pitchFamily="34" charset="0"/>
                  <a:cs typeface="Verdana" pitchFamily="34" charset="0"/>
                </a:rPr>
              </a:br>
              <a:r>
                <a:rPr lang="en-US" sz="2353" kern="0" dirty="0">
                  <a:solidFill>
                    <a:srgbClr val="FFFFFF"/>
                  </a:solidFill>
                  <a:latin typeface="Segoe UI Light"/>
                  <a:ea typeface="Verdana" pitchFamily="34" charset="0"/>
                  <a:cs typeface="Verdana" pitchFamily="34" charset="0"/>
                </a:rPr>
                <a:t>Smarter </a:t>
              </a:r>
              <a:br>
                <a:rPr lang="en-US" sz="2353" kern="0" dirty="0">
                  <a:solidFill>
                    <a:srgbClr val="FFFFFF"/>
                  </a:solidFill>
                  <a:latin typeface="Segoe UI Light"/>
                  <a:ea typeface="Verdana" pitchFamily="34" charset="0"/>
                  <a:cs typeface="Verdana" pitchFamily="34" charset="0"/>
                </a:rPr>
              </a:br>
              <a:r>
                <a:rPr lang="en-US" sz="2353" kern="0" dirty="0">
                  <a:solidFill>
                    <a:srgbClr val="FFFFFF"/>
                  </a:solidFill>
                  <a:latin typeface="Segoe UI Light"/>
                  <a:ea typeface="Verdana" pitchFamily="34" charset="0"/>
                  <a:cs typeface="Verdana" pitchFamily="34" charset="0"/>
                </a:rPr>
                <a:t>inbox</a:t>
              </a:r>
            </a:p>
          </p:txBody>
        </p:sp>
        <p:sp>
          <p:nvSpPr>
            <p:cNvPr id="10" name="AutoShape 8"/>
            <p:cNvSpPr>
              <a:spLocks noChangeAspect="1" noChangeArrowheads="1" noTextEdit="1"/>
            </p:cNvSpPr>
            <p:nvPr/>
          </p:nvSpPr>
          <p:spPr bwMode="auto">
            <a:xfrm>
              <a:off x="3310060" y="3835657"/>
              <a:ext cx="1000514" cy="789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grpSp>
        <p:nvGrpSpPr>
          <p:cNvPr id="11" name="Group 16"/>
          <p:cNvGrpSpPr>
            <a:grpSpLocks noChangeAspect="1"/>
          </p:cNvGrpSpPr>
          <p:nvPr/>
        </p:nvGrpSpPr>
        <p:grpSpPr bwMode="auto">
          <a:xfrm>
            <a:off x="564935" y="2862304"/>
            <a:ext cx="1291976" cy="1010594"/>
            <a:chOff x="2072" y="2792"/>
            <a:chExt cx="652" cy="510"/>
          </a:xfrm>
          <a:solidFill>
            <a:schemeClr val="tx1"/>
          </a:solidFill>
        </p:grpSpPr>
        <p:sp>
          <p:nvSpPr>
            <p:cNvPr id="12" name="Freeform 17"/>
            <p:cNvSpPr>
              <a:spLocks/>
            </p:cNvSpPr>
            <p:nvPr/>
          </p:nvSpPr>
          <p:spPr bwMode="auto">
            <a:xfrm>
              <a:off x="2072" y="2940"/>
              <a:ext cx="652" cy="362"/>
            </a:xfrm>
            <a:custGeom>
              <a:avLst/>
              <a:gdLst>
                <a:gd name="T0" fmla="*/ 109 w 273"/>
                <a:gd name="T1" fmla="*/ 78 h 151"/>
                <a:gd name="T2" fmla="*/ 0 w 273"/>
                <a:gd name="T3" fmla="*/ 0 h 151"/>
                <a:gd name="T4" fmla="*/ 0 w 273"/>
                <a:gd name="T5" fmla="*/ 131 h 151"/>
                <a:gd name="T6" fmla="*/ 21 w 273"/>
                <a:gd name="T7" fmla="*/ 151 h 151"/>
                <a:gd name="T8" fmla="*/ 252 w 273"/>
                <a:gd name="T9" fmla="*/ 151 h 151"/>
                <a:gd name="T10" fmla="*/ 273 w 273"/>
                <a:gd name="T11" fmla="*/ 131 h 151"/>
                <a:gd name="T12" fmla="*/ 273 w 273"/>
                <a:gd name="T13" fmla="*/ 0 h 151"/>
                <a:gd name="T14" fmla="*/ 164 w 273"/>
                <a:gd name="T15" fmla="*/ 78 h 151"/>
                <a:gd name="T16" fmla="*/ 109 w 273"/>
                <a:gd name="T17" fmla="*/ 7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51">
                  <a:moveTo>
                    <a:pt x="109" y="78"/>
                  </a:moveTo>
                  <a:cubicBezTo>
                    <a:pt x="0" y="0"/>
                    <a:pt x="0" y="0"/>
                    <a:pt x="0" y="0"/>
                  </a:cubicBezTo>
                  <a:cubicBezTo>
                    <a:pt x="0" y="131"/>
                    <a:pt x="0" y="131"/>
                    <a:pt x="0" y="131"/>
                  </a:cubicBezTo>
                  <a:cubicBezTo>
                    <a:pt x="0" y="142"/>
                    <a:pt x="9" y="151"/>
                    <a:pt x="21" y="151"/>
                  </a:cubicBezTo>
                  <a:cubicBezTo>
                    <a:pt x="252" y="151"/>
                    <a:pt x="252" y="151"/>
                    <a:pt x="252" y="151"/>
                  </a:cubicBezTo>
                  <a:cubicBezTo>
                    <a:pt x="264" y="151"/>
                    <a:pt x="273" y="142"/>
                    <a:pt x="273" y="131"/>
                  </a:cubicBezTo>
                  <a:cubicBezTo>
                    <a:pt x="273" y="0"/>
                    <a:pt x="273" y="0"/>
                    <a:pt x="273" y="0"/>
                  </a:cubicBezTo>
                  <a:cubicBezTo>
                    <a:pt x="164" y="78"/>
                    <a:pt x="164" y="78"/>
                    <a:pt x="164" y="78"/>
                  </a:cubicBezTo>
                  <a:cubicBezTo>
                    <a:pt x="149" y="89"/>
                    <a:pt x="124" y="89"/>
                    <a:pt x="109"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 name="Freeform 18"/>
            <p:cNvSpPr>
              <a:spLocks/>
            </p:cNvSpPr>
            <p:nvPr/>
          </p:nvSpPr>
          <p:spPr bwMode="auto">
            <a:xfrm>
              <a:off x="2072" y="2792"/>
              <a:ext cx="652" cy="318"/>
            </a:xfrm>
            <a:custGeom>
              <a:avLst/>
              <a:gdLst>
                <a:gd name="T0" fmla="*/ 273 w 273"/>
                <a:gd name="T1" fmla="*/ 21 h 133"/>
                <a:gd name="T2" fmla="*/ 252 w 273"/>
                <a:gd name="T3" fmla="*/ 0 h 133"/>
                <a:gd name="T4" fmla="*/ 21 w 273"/>
                <a:gd name="T5" fmla="*/ 0 h 133"/>
                <a:gd name="T6" fmla="*/ 0 w 273"/>
                <a:gd name="T7" fmla="*/ 21 h 133"/>
                <a:gd name="T8" fmla="*/ 0 w 273"/>
                <a:gd name="T9" fmla="*/ 44 h 133"/>
                <a:gd name="T10" fmla="*/ 109 w 273"/>
                <a:gd name="T11" fmla="*/ 122 h 133"/>
                <a:gd name="T12" fmla="*/ 164 w 273"/>
                <a:gd name="T13" fmla="*/ 122 h 133"/>
                <a:gd name="T14" fmla="*/ 273 w 273"/>
                <a:gd name="T15" fmla="*/ 44 h 133"/>
                <a:gd name="T16" fmla="*/ 273 w 273"/>
                <a:gd name="T1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 h="133">
                  <a:moveTo>
                    <a:pt x="273" y="21"/>
                  </a:moveTo>
                  <a:cubicBezTo>
                    <a:pt x="273" y="9"/>
                    <a:pt x="264" y="0"/>
                    <a:pt x="252" y="0"/>
                  </a:cubicBezTo>
                  <a:cubicBezTo>
                    <a:pt x="21" y="0"/>
                    <a:pt x="21" y="0"/>
                    <a:pt x="21" y="0"/>
                  </a:cubicBezTo>
                  <a:cubicBezTo>
                    <a:pt x="9" y="0"/>
                    <a:pt x="0" y="9"/>
                    <a:pt x="0" y="21"/>
                  </a:cubicBezTo>
                  <a:cubicBezTo>
                    <a:pt x="0" y="44"/>
                    <a:pt x="0" y="44"/>
                    <a:pt x="0" y="44"/>
                  </a:cubicBezTo>
                  <a:cubicBezTo>
                    <a:pt x="109" y="122"/>
                    <a:pt x="109" y="122"/>
                    <a:pt x="109" y="122"/>
                  </a:cubicBezTo>
                  <a:cubicBezTo>
                    <a:pt x="124" y="133"/>
                    <a:pt x="149" y="133"/>
                    <a:pt x="164" y="122"/>
                  </a:cubicBezTo>
                  <a:cubicBezTo>
                    <a:pt x="273" y="44"/>
                    <a:pt x="273" y="44"/>
                    <a:pt x="273" y="44"/>
                  </a:cubicBezTo>
                  <a:lnTo>
                    <a:pt x="27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pic>
        <p:nvPicPr>
          <p:cNvPr id="15" name="Picture 14"/>
          <p:cNvPicPr>
            <a:picLocks noChangeAspect="1"/>
          </p:cNvPicPr>
          <p:nvPr/>
        </p:nvPicPr>
        <p:blipFill rotWithShape="1">
          <a:blip r:embed="rId4"/>
          <a:srcRect l="1936" b="2536"/>
          <a:stretch/>
        </p:blipFill>
        <p:spPr>
          <a:xfrm>
            <a:off x="2675599" y="949892"/>
            <a:ext cx="3490821" cy="36074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p:cNvPicPr>
            <a:picLocks noChangeAspect="1"/>
          </p:cNvPicPr>
          <p:nvPr/>
        </p:nvPicPr>
        <p:blipFill>
          <a:blip r:embed="rId5"/>
          <a:stretch>
            <a:fillRect/>
          </a:stretch>
        </p:blipFill>
        <p:spPr>
          <a:xfrm>
            <a:off x="2527613" y="3466024"/>
            <a:ext cx="3139456" cy="25214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p:cNvPicPr>
            <a:picLocks noChangeAspect="1"/>
          </p:cNvPicPr>
          <p:nvPr/>
        </p:nvPicPr>
        <p:blipFill rotWithShape="1">
          <a:blip r:embed="rId6"/>
          <a:srcRect l="38053" t="-1" r="-124" b="227"/>
          <a:stretch/>
        </p:blipFill>
        <p:spPr>
          <a:xfrm>
            <a:off x="7805933" y="859599"/>
            <a:ext cx="4304683" cy="3598106"/>
          </a:xfrm>
          <a:prstGeom prst="rect">
            <a:avLst/>
          </a:prstGeom>
        </p:spPr>
      </p:pic>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756556" y="2172279"/>
            <a:ext cx="3131294" cy="2409790"/>
          </a:xfrm>
          <a:prstGeom prst="rect">
            <a:avLst/>
          </a:prstGeom>
          <a:ln w="19050">
            <a:solidFill>
              <a:schemeClr val="bg1">
                <a:lumMod val="20000"/>
                <a:lumOff val="80000"/>
              </a:schemeClr>
            </a:solidFill>
          </a:ln>
        </p:spPr>
      </p:pic>
      <p:pic>
        <p:nvPicPr>
          <p:cNvPr id="23" name="Picture 22"/>
          <p:cNvPicPr>
            <a:picLocks noChangeAspect="1"/>
          </p:cNvPicPr>
          <p:nvPr/>
        </p:nvPicPr>
        <p:blipFill>
          <a:blip r:embed="rId8"/>
          <a:stretch>
            <a:fillRect/>
          </a:stretch>
        </p:blipFill>
        <p:spPr>
          <a:xfrm>
            <a:off x="6963800" y="4150739"/>
            <a:ext cx="5152465" cy="2681385"/>
          </a:xfrm>
          <a:prstGeom prst="rect">
            <a:avLst/>
          </a:prstGeom>
          <a:effectLst>
            <a:outerShdw blurRad="50800" dist="38100" dir="2700000" algn="tl" rotWithShape="0">
              <a:prstClr val="black">
                <a:alpha val="40000"/>
              </a:prstClr>
            </a:outerShdw>
          </a:effectLst>
        </p:spPr>
      </p:pic>
      <p:pic>
        <p:nvPicPr>
          <p:cNvPr id="14" name="Picture 13"/>
          <p:cNvPicPr>
            <a:picLocks noChangeAspect="1"/>
          </p:cNvPicPr>
          <p:nvPr/>
        </p:nvPicPr>
        <p:blipFill rotWithShape="1">
          <a:blip r:embed="rId9"/>
          <a:srcRect r="50514" b="701"/>
          <a:stretch/>
        </p:blipFill>
        <p:spPr>
          <a:xfrm>
            <a:off x="4310380" y="2117188"/>
            <a:ext cx="2516327" cy="4526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2175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18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3.xml><?xml version="1.0" encoding="utf-8"?>
<a:theme xmlns:a="http://schemas.openxmlformats.org/drawingml/2006/main" name="TR18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4.xml><?xml version="1.0" encoding="utf-8"?>
<a:theme xmlns:a="http://schemas.openxmlformats.org/drawingml/2006/main" name="4_TR18_BO_CT_Template_16x9">
  <a:themeElements>
    <a:clrScheme name="Custom 1">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505050"/>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1770</TotalTime>
  <Words>1097</Words>
  <Application>Microsoft Office PowerPoint</Application>
  <PresentationFormat>Widescreen</PresentationFormat>
  <Paragraphs>270</Paragraphs>
  <Slides>27</Slides>
  <Notes>11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27</vt:i4>
      </vt:variant>
    </vt:vector>
  </HeadingPairs>
  <TitlesOfParts>
    <vt:vector size="43" baseType="lpstr">
      <vt:lpstr>Segoe UI Light</vt:lpstr>
      <vt:lpstr>Calibri</vt:lpstr>
      <vt:lpstr>Segoe</vt:lpstr>
      <vt:lpstr>Arial</vt:lpstr>
      <vt:lpstr>Segoe UI</vt:lpstr>
      <vt:lpstr>Rabiohead</vt:lpstr>
      <vt:lpstr>Kozuka Gothic Pro R</vt:lpstr>
      <vt:lpstr>Verdana</vt:lpstr>
      <vt:lpstr>Wingdings</vt:lpstr>
      <vt:lpstr>Consolas</vt:lpstr>
      <vt:lpstr>Segoe UI </vt:lpstr>
      <vt:lpstr>Segoe UI Semibold</vt:lpstr>
      <vt:lpstr>Tema de Office</vt:lpstr>
      <vt:lpstr>2_TR18_BO_CT_Template_16x9</vt:lpstr>
      <vt:lpstr>TR18_BO_CT_Template_16x9</vt:lpstr>
      <vt:lpstr>4_TR18_BO_CT_Template_16x9</vt:lpstr>
      <vt:lpstr>PowerPoint Presentation</vt:lpstr>
      <vt:lpstr>PowerPoint Presentation</vt:lpstr>
      <vt:lpstr>Alberto Pascual</vt:lpstr>
      <vt:lpstr>Meet Exchange 2016 &amp; Exchange on IaaS</vt:lpstr>
      <vt:lpstr>PowerPoint Presentation</vt:lpstr>
      <vt:lpstr>Meet Exchange 16</vt:lpstr>
      <vt:lpstr>New features</vt:lpstr>
      <vt:lpstr>PowerPoint Presentation</vt:lpstr>
      <vt:lpstr>PowerPoint Presentation</vt:lpstr>
      <vt:lpstr>PowerPoint Presentation</vt:lpstr>
      <vt:lpstr>PowerPoint Presentation</vt:lpstr>
      <vt:lpstr>PowerPoint Presentation</vt:lpstr>
      <vt:lpstr>PowerPoint Presentation</vt:lpstr>
      <vt:lpstr>Environment requirements</vt:lpstr>
      <vt:lpstr>Server requirements</vt:lpstr>
      <vt:lpstr>Roles re-defined</vt:lpstr>
      <vt:lpstr>Release Timeline</vt:lpstr>
      <vt:lpstr>Exchange on IaaS</vt:lpstr>
      <vt:lpstr>IaaS vs. SaaS</vt:lpstr>
      <vt:lpstr>IaaS vs. SaaS (II)</vt:lpstr>
      <vt:lpstr>Not for everyone</vt:lpstr>
      <vt:lpstr>Exchange on Azure</vt:lpstr>
      <vt:lpstr>Requirements</vt:lpstr>
      <vt:lpstr>Demo:  Exchange on IaaS</vt:lpstr>
      <vt:lpstr>Q&amp;A</vt:lpstr>
      <vt:lpstr>Alberto Pascual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Santiago Porras Rodríguez</dc:creator>
  <cp:lastModifiedBy>Alberto Pascual Montoya</cp:lastModifiedBy>
  <cp:revision>89</cp:revision>
  <dcterms:created xsi:type="dcterms:W3CDTF">2013-08-20T12:49:39Z</dcterms:created>
  <dcterms:modified xsi:type="dcterms:W3CDTF">2015-06-01T16:55:51Z</dcterms:modified>
</cp:coreProperties>
</file>